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56" r:id="rId5"/>
    <p:sldId id="279" r:id="rId6"/>
    <p:sldId id="282" r:id="rId7"/>
    <p:sldId id="264" r:id="rId8"/>
    <p:sldId id="257" r:id="rId9"/>
    <p:sldId id="277" r:id="rId10"/>
    <p:sldId id="280" r:id="rId11"/>
    <p:sldId id="295" r:id="rId12"/>
    <p:sldId id="284" r:id="rId13"/>
    <p:sldId id="296" r:id="rId14"/>
    <p:sldId id="259" r:id="rId15"/>
    <p:sldId id="270" r:id="rId16"/>
    <p:sldId id="271" r:id="rId17"/>
    <p:sldId id="272" r:id="rId18"/>
    <p:sldId id="273" r:id="rId19"/>
    <p:sldId id="274" r:id="rId20"/>
    <p:sldId id="267" r:id="rId21"/>
    <p:sldId id="269" r:id="rId22"/>
    <p:sldId id="27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9D83B9-1B09-4A59-B944-887D905F80BB}" v="229" dt="2026-04-10T14:15:00.0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>
      <p:cViewPr varScale="1">
        <p:scale>
          <a:sx n="76" d="100"/>
          <a:sy n="76" d="100"/>
        </p:scale>
        <p:origin x="120" y="59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86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riona Bell" userId="eefc281e-61ff-4248-81a5-bf55bbf4c857" providerId="ADAL" clId="{82BC406B-DD22-4D51-B9D5-14CCBC5BF619}"/>
    <pc:docChg chg="undo custSel addSld delSld modSld sldOrd">
      <pc:chgData name="Catriona Bell" userId="eefc281e-61ff-4248-81a5-bf55bbf4c857" providerId="ADAL" clId="{82BC406B-DD22-4D51-B9D5-14CCBC5BF619}" dt="2026-04-10T14:15:00.022" v="2012"/>
      <pc:docMkLst>
        <pc:docMk/>
      </pc:docMkLst>
      <pc:sldChg chg="addSp modSp mod">
        <pc:chgData name="Catriona Bell" userId="eefc281e-61ff-4248-81a5-bf55bbf4c857" providerId="ADAL" clId="{82BC406B-DD22-4D51-B9D5-14CCBC5BF619}" dt="2026-04-10T14:14:04.445" v="1991"/>
        <pc:sldMkLst>
          <pc:docMk/>
          <pc:sldMk cId="1711134249" sldId="259"/>
        </pc:sldMkLst>
        <pc:spChg chg="add mod">
          <ac:chgData name="Catriona Bell" userId="eefc281e-61ff-4248-81a5-bf55bbf4c857" providerId="ADAL" clId="{82BC406B-DD22-4D51-B9D5-14CCBC5BF619}" dt="2026-04-10T14:13:46.679" v="1988"/>
          <ac:spMkLst>
            <pc:docMk/>
            <pc:sldMk cId="1711134249" sldId="259"/>
            <ac:spMk id="2" creationId="{F7A39145-32A7-5318-CDE0-2F4750F8AB6D}"/>
          </ac:spMkLst>
        </pc:spChg>
        <pc:picChg chg="mod">
          <ac:chgData name="Catriona Bell" userId="eefc281e-61ff-4248-81a5-bf55bbf4c857" providerId="ADAL" clId="{82BC406B-DD22-4D51-B9D5-14CCBC5BF619}" dt="2026-04-10T14:14:04.445" v="1991"/>
          <ac:picMkLst>
            <pc:docMk/>
            <pc:sldMk cId="1711134249" sldId="259"/>
            <ac:picMk id="9" creationId="{B6307F02-C015-07DA-D4BA-65BFBCAD314C}"/>
          </ac:picMkLst>
        </pc:picChg>
      </pc:sldChg>
      <pc:sldChg chg="addSp modSp mod">
        <pc:chgData name="Catriona Bell" userId="eefc281e-61ff-4248-81a5-bf55bbf4c857" providerId="ADAL" clId="{82BC406B-DD22-4D51-B9D5-14CCBC5BF619}" dt="2026-04-10T14:14:53.366" v="2009"/>
        <pc:sldMkLst>
          <pc:docMk/>
          <pc:sldMk cId="3043343766" sldId="267"/>
        </pc:sldMkLst>
        <pc:spChg chg="add mod">
          <ac:chgData name="Catriona Bell" userId="eefc281e-61ff-4248-81a5-bf55bbf4c857" providerId="ADAL" clId="{82BC406B-DD22-4D51-B9D5-14CCBC5BF619}" dt="2026-04-10T14:14:52.090" v="2008"/>
          <ac:spMkLst>
            <pc:docMk/>
            <pc:sldMk cId="3043343766" sldId="267"/>
            <ac:spMk id="2" creationId="{D39011B0-6FCF-ECAE-12CD-B70C15BB8F59}"/>
          </ac:spMkLst>
        </pc:spChg>
        <pc:spChg chg="mod">
          <ac:chgData name="Catriona Bell" userId="eefc281e-61ff-4248-81a5-bf55bbf4c857" providerId="ADAL" clId="{82BC406B-DD22-4D51-B9D5-14CCBC5BF619}" dt="2026-04-10T14:14:53.366" v="2009"/>
          <ac:spMkLst>
            <pc:docMk/>
            <pc:sldMk cId="3043343766" sldId="267"/>
            <ac:spMk id="7" creationId="{B45F7414-451F-611D-958A-EDD65EC5AFEE}"/>
          </ac:spMkLst>
        </pc:spChg>
      </pc:sldChg>
      <pc:sldChg chg="addSp modSp mod">
        <pc:chgData name="Catriona Bell" userId="eefc281e-61ff-4248-81a5-bf55bbf4c857" providerId="ADAL" clId="{82BC406B-DD22-4D51-B9D5-14CCBC5BF619}" dt="2026-04-10T14:15:00.022" v="2012"/>
        <pc:sldMkLst>
          <pc:docMk/>
          <pc:sldMk cId="650790882" sldId="269"/>
        </pc:sldMkLst>
        <pc:spChg chg="add mod">
          <ac:chgData name="Catriona Bell" userId="eefc281e-61ff-4248-81a5-bf55bbf4c857" providerId="ADAL" clId="{82BC406B-DD22-4D51-B9D5-14CCBC5BF619}" dt="2026-04-10T14:14:58.750" v="2011"/>
          <ac:spMkLst>
            <pc:docMk/>
            <pc:sldMk cId="650790882" sldId="269"/>
            <ac:spMk id="2" creationId="{77B9EC25-2104-0C40-C7FA-2F8FB88D990F}"/>
          </ac:spMkLst>
        </pc:spChg>
        <pc:spChg chg="mod">
          <ac:chgData name="Catriona Bell" userId="eefc281e-61ff-4248-81a5-bf55bbf4c857" providerId="ADAL" clId="{82BC406B-DD22-4D51-B9D5-14CCBC5BF619}" dt="2026-04-10T14:15:00.022" v="2012"/>
          <ac:spMkLst>
            <pc:docMk/>
            <pc:sldMk cId="650790882" sldId="269"/>
            <ac:spMk id="7" creationId="{B3824CA4-BBAC-340D-B035-26845EA0840E}"/>
          </ac:spMkLst>
        </pc:spChg>
      </pc:sldChg>
      <pc:sldChg chg="addSp modSp mod">
        <pc:chgData name="Catriona Bell" userId="eefc281e-61ff-4248-81a5-bf55bbf4c857" providerId="ADAL" clId="{82BC406B-DD22-4D51-B9D5-14CCBC5BF619}" dt="2026-04-10T14:14:14.236" v="1994"/>
        <pc:sldMkLst>
          <pc:docMk/>
          <pc:sldMk cId="20897817" sldId="270"/>
        </pc:sldMkLst>
        <pc:spChg chg="add mod">
          <ac:chgData name="Catriona Bell" userId="eefc281e-61ff-4248-81a5-bf55bbf4c857" providerId="ADAL" clId="{82BC406B-DD22-4D51-B9D5-14CCBC5BF619}" dt="2026-04-10T14:14:11.089" v="1993"/>
          <ac:spMkLst>
            <pc:docMk/>
            <pc:sldMk cId="20897817" sldId="270"/>
            <ac:spMk id="2" creationId="{DAA615C2-EA45-6899-CE61-C29B12CE91F1}"/>
          </ac:spMkLst>
        </pc:spChg>
        <pc:picChg chg="mod">
          <ac:chgData name="Catriona Bell" userId="eefc281e-61ff-4248-81a5-bf55bbf4c857" providerId="ADAL" clId="{82BC406B-DD22-4D51-B9D5-14CCBC5BF619}" dt="2026-04-10T14:14:14.236" v="1994"/>
          <ac:picMkLst>
            <pc:docMk/>
            <pc:sldMk cId="20897817" sldId="270"/>
            <ac:picMk id="8" creationId="{EC9F058D-865B-892F-CA97-F7ECAE9A0977}"/>
          </ac:picMkLst>
        </pc:picChg>
      </pc:sldChg>
      <pc:sldChg chg="addSp modSp mod">
        <pc:chgData name="Catriona Bell" userId="eefc281e-61ff-4248-81a5-bf55bbf4c857" providerId="ADAL" clId="{82BC406B-DD22-4D51-B9D5-14CCBC5BF619}" dt="2026-04-10T14:14:22.699" v="1997"/>
        <pc:sldMkLst>
          <pc:docMk/>
          <pc:sldMk cId="4148979332" sldId="271"/>
        </pc:sldMkLst>
        <pc:spChg chg="add mod">
          <ac:chgData name="Catriona Bell" userId="eefc281e-61ff-4248-81a5-bf55bbf4c857" providerId="ADAL" clId="{82BC406B-DD22-4D51-B9D5-14CCBC5BF619}" dt="2026-04-10T14:14:19.867" v="1996"/>
          <ac:spMkLst>
            <pc:docMk/>
            <pc:sldMk cId="4148979332" sldId="271"/>
            <ac:spMk id="2" creationId="{4633CD1D-0A91-A47C-46DB-447DE0ECCAAB}"/>
          </ac:spMkLst>
        </pc:spChg>
        <pc:spChg chg="mod">
          <ac:chgData name="Catriona Bell" userId="eefc281e-61ff-4248-81a5-bf55bbf4c857" providerId="ADAL" clId="{82BC406B-DD22-4D51-B9D5-14CCBC5BF619}" dt="2026-04-10T14:14:22.699" v="1997"/>
          <ac:spMkLst>
            <pc:docMk/>
            <pc:sldMk cId="4148979332" sldId="271"/>
            <ac:spMk id="7" creationId="{8F44C9E6-B674-A082-8C9F-F73ECF956B4A}"/>
          </ac:spMkLst>
        </pc:spChg>
      </pc:sldChg>
      <pc:sldChg chg="addSp modSp mod">
        <pc:chgData name="Catriona Bell" userId="eefc281e-61ff-4248-81a5-bf55bbf4c857" providerId="ADAL" clId="{82BC406B-DD22-4D51-B9D5-14CCBC5BF619}" dt="2026-04-10T14:14:31.874" v="2000"/>
        <pc:sldMkLst>
          <pc:docMk/>
          <pc:sldMk cId="68972923" sldId="272"/>
        </pc:sldMkLst>
        <pc:spChg chg="add mod">
          <ac:chgData name="Catriona Bell" userId="eefc281e-61ff-4248-81a5-bf55bbf4c857" providerId="ADAL" clId="{82BC406B-DD22-4D51-B9D5-14CCBC5BF619}" dt="2026-04-10T14:14:31.874" v="2000"/>
          <ac:spMkLst>
            <pc:docMk/>
            <pc:sldMk cId="68972923" sldId="272"/>
            <ac:spMk id="2" creationId="{3237661C-28F6-E4F6-9121-D26818942F23}"/>
          </ac:spMkLst>
        </pc:spChg>
        <pc:spChg chg="mod">
          <ac:chgData name="Catriona Bell" userId="eefc281e-61ff-4248-81a5-bf55bbf4c857" providerId="ADAL" clId="{82BC406B-DD22-4D51-B9D5-14CCBC5BF619}" dt="2026-04-10T14:14:30.476" v="1999"/>
          <ac:spMkLst>
            <pc:docMk/>
            <pc:sldMk cId="68972923" sldId="272"/>
            <ac:spMk id="7" creationId="{B8C02FC1-8AEC-3A7F-9606-C6FD2D6B3DDE}"/>
          </ac:spMkLst>
        </pc:spChg>
      </pc:sldChg>
      <pc:sldChg chg="addSp modSp mod">
        <pc:chgData name="Catriona Bell" userId="eefc281e-61ff-4248-81a5-bf55bbf4c857" providerId="ADAL" clId="{82BC406B-DD22-4D51-B9D5-14CCBC5BF619}" dt="2026-04-10T14:14:39.250" v="2003"/>
        <pc:sldMkLst>
          <pc:docMk/>
          <pc:sldMk cId="2693072156" sldId="273"/>
        </pc:sldMkLst>
        <pc:spChg chg="add mod">
          <ac:chgData name="Catriona Bell" userId="eefc281e-61ff-4248-81a5-bf55bbf4c857" providerId="ADAL" clId="{82BC406B-DD22-4D51-B9D5-14CCBC5BF619}" dt="2026-04-10T14:14:37.754" v="2002"/>
          <ac:spMkLst>
            <pc:docMk/>
            <pc:sldMk cId="2693072156" sldId="273"/>
            <ac:spMk id="2" creationId="{0B2FB433-706F-2B97-708A-1E45D8A2F974}"/>
          </ac:spMkLst>
        </pc:spChg>
        <pc:spChg chg="mod">
          <ac:chgData name="Catriona Bell" userId="eefc281e-61ff-4248-81a5-bf55bbf4c857" providerId="ADAL" clId="{82BC406B-DD22-4D51-B9D5-14CCBC5BF619}" dt="2026-04-10T14:14:39.250" v="2003"/>
          <ac:spMkLst>
            <pc:docMk/>
            <pc:sldMk cId="2693072156" sldId="273"/>
            <ac:spMk id="7" creationId="{0F10A5DD-0BDB-FB0C-F12A-73235A358FD2}"/>
          </ac:spMkLst>
        </pc:spChg>
      </pc:sldChg>
      <pc:sldChg chg="addSp modSp mod">
        <pc:chgData name="Catriona Bell" userId="eefc281e-61ff-4248-81a5-bf55bbf4c857" providerId="ADAL" clId="{82BC406B-DD22-4D51-B9D5-14CCBC5BF619}" dt="2026-04-10T14:14:46.941" v="2006"/>
        <pc:sldMkLst>
          <pc:docMk/>
          <pc:sldMk cId="3168082959" sldId="274"/>
        </pc:sldMkLst>
        <pc:spChg chg="add mod">
          <ac:chgData name="Catriona Bell" userId="eefc281e-61ff-4248-81a5-bf55bbf4c857" providerId="ADAL" clId="{82BC406B-DD22-4D51-B9D5-14CCBC5BF619}" dt="2026-04-10T14:14:44.261" v="2005"/>
          <ac:spMkLst>
            <pc:docMk/>
            <pc:sldMk cId="3168082959" sldId="274"/>
            <ac:spMk id="2" creationId="{FF7BE35A-F1BC-2C76-360B-672B6A0754A7}"/>
          </ac:spMkLst>
        </pc:spChg>
        <pc:picChg chg="mod">
          <ac:chgData name="Catriona Bell" userId="eefc281e-61ff-4248-81a5-bf55bbf4c857" providerId="ADAL" clId="{82BC406B-DD22-4D51-B9D5-14CCBC5BF619}" dt="2026-04-10T14:14:46.941" v="2006"/>
          <ac:picMkLst>
            <pc:docMk/>
            <pc:sldMk cId="3168082959" sldId="274"/>
            <ac:picMk id="7" creationId="{4198C977-DCD1-3C15-5795-0FC2779D8C2A}"/>
          </ac:picMkLst>
        </pc:picChg>
      </pc:sldChg>
      <pc:sldChg chg="modSp mod ord">
        <pc:chgData name="Catriona Bell" userId="eefc281e-61ff-4248-81a5-bf55bbf4c857" providerId="ADAL" clId="{82BC406B-DD22-4D51-B9D5-14CCBC5BF619}" dt="2026-04-10T14:12:20.905" v="1775" actId="962"/>
        <pc:sldMkLst>
          <pc:docMk/>
          <pc:sldMk cId="3346531182" sldId="282"/>
        </pc:sldMkLst>
        <pc:picChg chg="mod modCrop">
          <ac:chgData name="Catriona Bell" userId="eefc281e-61ff-4248-81a5-bf55bbf4c857" providerId="ADAL" clId="{82BC406B-DD22-4D51-B9D5-14CCBC5BF619}" dt="2026-04-10T14:12:20.905" v="1775" actId="962"/>
          <ac:picMkLst>
            <pc:docMk/>
            <pc:sldMk cId="3346531182" sldId="282"/>
            <ac:picMk id="5" creationId="{6E0ABF90-81B9-FA2A-37EA-349D9437DE1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8D0A4-9A0D-4686-B041-5F86B7AAB3B9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BE0AD-0659-42BC-A25B-5E462417A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855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DBE0AD-0659-42BC-A25B-5E462417A37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522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4A3DB-6E57-04D5-FEAC-31991FB71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900B78-A7F5-5DD0-F4A4-512CABC4A0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7ED61B-354C-11FA-79D0-F6A8ACE02F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6DFD01-68BF-0FEB-ED2D-43798D6B26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DBE0AD-0659-42BC-A25B-5E462417A37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845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cid:5326877C-9390-451E-BFAA-C2875958CEAE@gateway.2wire.net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cid:5326877C-9390-451E-BFAA-C2875958CEAE@gateway.2wire.net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in Title slide (Page 1 on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340768"/>
            <a:ext cx="10363200" cy="1683618"/>
          </a:xfrm>
        </p:spPr>
        <p:txBody>
          <a:bodyPr/>
          <a:lstStyle>
            <a:lvl1pPr algn="ctr">
              <a:defRPr b="1"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49868" y="3240408"/>
            <a:ext cx="8534400" cy="1196704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Facilitator name, date etc.</a:t>
            </a:r>
            <a:endParaRPr lang="en-GB" dirty="0"/>
          </a:p>
        </p:txBody>
      </p:sp>
      <p:pic>
        <p:nvPicPr>
          <p:cNvPr id="9" name="Picture 8" descr="cid:5326877C-9390-451E-BFAA-C2875958CEAE@gateway.2wire.net"/>
          <p:cNvPicPr/>
          <p:nvPr userDrawn="1"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3" t="94655" r="-172" b="1936"/>
          <a:stretch>
            <a:fillRect/>
          </a:stretch>
        </p:blipFill>
        <p:spPr bwMode="auto">
          <a:xfrm>
            <a:off x="3215681" y="5733256"/>
            <a:ext cx="8997388" cy="5169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6" y="5017698"/>
            <a:ext cx="2581605" cy="1049879"/>
          </a:xfrm>
          <a:prstGeom prst="rect">
            <a:avLst/>
          </a:prstGeom>
        </p:spPr>
      </p:pic>
      <p:pic>
        <p:nvPicPr>
          <p:cNvPr id="18" name="Picture 17" descr="cid:5326877C-9390-451E-BFAA-C2875958CEAE@gateway.2wire.net"/>
          <p:cNvPicPr/>
          <p:nvPr userDrawn="1"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971" r="91250" b="2664"/>
          <a:stretch>
            <a:fillRect/>
          </a:stretch>
        </p:blipFill>
        <p:spPr bwMode="auto">
          <a:xfrm>
            <a:off x="-6019" y="5482248"/>
            <a:ext cx="533400" cy="6617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CAF78F8-276C-CCB3-0AA1-909946A31F62}"/>
              </a:ext>
            </a:extLst>
          </p:cNvPr>
          <p:cNvGrpSpPr/>
          <p:nvPr userDrawn="1"/>
        </p:nvGrpSpPr>
        <p:grpSpPr>
          <a:xfrm>
            <a:off x="455" y="2858"/>
            <a:ext cx="12220795" cy="1049879"/>
            <a:chOff x="14743" y="2858"/>
            <a:chExt cx="12220795" cy="104987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ABAD606-6C14-4D18-CFCC-89B983A9F26C}"/>
                </a:ext>
              </a:extLst>
            </p:cNvPr>
            <p:cNvPicPr/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94"/>
            <a:stretch/>
          </p:blipFill>
          <p:spPr>
            <a:xfrm>
              <a:off x="3229651" y="2858"/>
              <a:ext cx="9005887" cy="104987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B6BA10B-DF93-05C3-19F2-DBD1250A09CD}"/>
                </a:ext>
              </a:extLst>
            </p:cNvPr>
            <p:cNvPicPr/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94" r="19008"/>
            <a:stretch/>
          </p:blipFill>
          <p:spPr>
            <a:xfrm>
              <a:off x="14743" y="2858"/>
              <a:ext cx="6400574" cy="1049879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26CFA5D-803C-ECCA-927A-7B4A2793D74A}"/>
              </a:ext>
            </a:extLst>
          </p:cNvPr>
          <p:cNvSpPr txBox="1"/>
          <p:nvPr userDrawn="1"/>
        </p:nvSpPr>
        <p:spPr>
          <a:xfrm>
            <a:off x="197389" y="6426055"/>
            <a:ext cx="93895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sparqs is a Scottish Charitable Incorporated Organisation funded by the Scottish Funding Council. Registration number SC046172.</a:t>
            </a:r>
            <a:endParaRPr lang="en-GB" sz="1000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913EA6D3-1E3B-3041-9389-BC1024FC0BD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4705" y="6026820"/>
            <a:ext cx="2282686" cy="6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53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0" name="Picture 9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93D33FE9-F713-367D-BA98-81AA242E25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0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942784" cy="11430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8" name="Picture 7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9715350C-2E35-E1B8-2D2F-404ACAB0164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654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1205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6149744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8" name="Picture 7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BF56A85E-C4C2-CB96-5F1F-EE2C9FB8220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65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0524" y="2132856"/>
            <a:ext cx="9391980" cy="1752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heading</a:t>
            </a:r>
            <a:endParaRPr lang="en-GB" dirty="0"/>
          </a:p>
        </p:txBody>
      </p:sp>
      <p:pic>
        <p:nvPicPr>
          <p:cNvPr id="9" name="Picture 8" descr="cid:5326877C-9390-451E-BFAA-C2875958CEAE@gateway.2wire.net"/>
          <p:cNvPicPr/>
          <p:nvPr userDrawn="1"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3" t="94655" r="-172" b="1936"/>
          <a:stretch>
            <a:fillRect/>
          </a:stretch>
        </p:blipFill>
        <p:spPr bwMode="auto">
          <a:xfrm>
            <a:off x="3215681" y="6309321"/>
            <a:ext cx="8997388" cy="5169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6" y="5593763"/>
            <a:ext cx="2581605" cy="1049879"/>
          </a:xfrm>
          <a:prstGeom prst="rect">
            <a:avLst/>
          </a:prstGeom>
        </p:spPr>
      </p:pic>
      <p:pic>
        <p:nvPicPr>
          <p:cNvPr id="18" name="Picture 17" descr="cid:5326877C-9390-451E-BFAA-C2875958CEAE@gateway.2wire.net"/>
          <p:cNvPicPr/>
          <p:nvPr userDrawn="1"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971" r="91250" b="2664"/>
          <a:stretch>
            <a:fillRect/>
          </a:stretch>
        </p:blipFill>
        <p:spPr bwMode="auto">
          <a:xfrm>
            <a:off x="-6019" y="6058313"/>
            <a:ext cx="533400" cy="6617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CAF78F8-276C-CCB3-0AA1-909946A31F62}"/>
              </a:ext>
            </a:extLst>
          </p:cNvPr>
          <p:cNvGrpSpPr/>
          <p:nvPr userDrawn="1"/>
        </p:nvGrpSpPr>
        <p:grpSpPr>
          <a:xfrm>
            <a:off x="455" y="2858"/>
            <a:ext cx="12220795" cy="1049879"/>
            <a:chOff x="14743" y="2858"/>
            <a:chExt cx="12220795" cy="104987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ABAD606-6C14-4D18-CFCC-89B983A9F26C}"/>
                </a:ext>
              </a:extLst>
            </p:cNvPr>
            <p:cNvPicPr/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94"/>
            <a:stretch/>
          </p:blipFill>
          <p:spPr>
            <a:xfrm>
              <a:off x="3229651" y="2858"/>
              <a:ext cx="9005887" cy="104987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B6BA10B-DF93-05C3-19F2-DBD1250A09CD}"/>
                </a:ext>
              </a:extLst>
            </p:cNvPr>
            <p:cNvPicPr/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94" r="19008"/>
            <a:stretch/>
          </p:blipFill>
          <p:spPr>
            <a:xfrm>
              <a:off x="14743" y="2858"/>
              <a:ext cx="6400574" cy="1049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0439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8846773" cy="1354162"/>
          </a:xfrm>
        </p:spPr>
        <p:txBody>
          <a:bodyPr>
            <a:normAutofit/>
          </a:bodyPr>
          <a:lstStyle>
            <a:lvl1pPr algn="l">
              <a:defRPr sz="3600" b="0"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4824"/>
            <a:ext cx="10972800" cy="403244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0" name="Picture 9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749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884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02078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8" name="Picture 7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A9545243-03A0-4E75-550E-82C243D22C1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7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846773" cy="11430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10" name="Picture 9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1" name="Picture 10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C755416D-10A8-DE22-8FDC-79C2903B2CE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61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84677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11" name="Picture 10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2" name="Picture 11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E31031DF-4137-A41C-BCB4-1946EA96F9E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862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846773" cy="11430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7" name="Picture 6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8" name="Picture 7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D60ABD3C-3295-CFC8-DA4B-0EC640A7DA6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94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6" name="Picture 5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7" name="Picture 6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A4D1A4BF-5622-32B3-1DCA-373DA205743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25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26939"/>
            <a:ext cx="6815667" cy="46992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0" name="Picture 9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419FCDFC-3324-38FF-E12A-1D47A19BAED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98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8590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arqs.ac.uk/upfiles/Partnership_Ambition_resource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arqs.ac.uk/upfiles/Diamond%209%20recording%20diagram%20A3.pdf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arqs.ac.uk/upfiles/Diamond%209%20recording%20diagram%20A3.pdf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0192" y="1043814"/>
            <a:ext cx="10363200" cy="1683618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Verdana"/>
                <a:ea typeface="Verdana"/>
              </a:rPr>
              <a:t>Scotland’s Ambition for </a:t>
            </a:r>
            <a:br>
              <a:rPr lang="en-GB" sz="3600" dirty="0">
                <a:latin typeface="Verdana"/>
                <a:ea typeface="Verdana"/>
              </a:rPr>
            </a:br>
            <a:r>
              <a:rPr lang="en-GB" sz="3600" dirty="0">
                <a:latin typeface="Verdana"/>
                <a:ea typeface="Verdana"/>
              </a:rPr>
              <a:t>Student Partnership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8129" y="2763362"/>
            <a:ext cx="9355742" cy="1196704"/>
          </a:xfrm>
        </p:spPr>
        <p:txBody>
          <a:bodyPr/>
          <a:lstStyle/>
          <a:p>
            <a:r>
              <a:rPr lang="en-GB" sz="2400" dirty="0"/>
              <a:t>‘Diamond 9’ Activity Pack</a:t>
            </a:r>
            <a:endParaRPr lang="en-GB" dirty="0"/>
          </a:p>
        </p:txBody>
      </p:sp>
      <p:pic>
        <p:nvPicPr>
          <p:cNvPr id="7" name="Picture 6" descr="Image of sparqs Student Partnership Jigsaw from &#10;Scotland's Ambition for Student Partnership resource">
            <a:extLst>
              <a:ext uri="{FF2B5EF4-FFF2-40B4-BE49-F238E27FC236}">
                <a16:creationId xmlns:a16="http://schemas.microsoft.com/office/drawing/2014/main" id="{929245D7-B69D-1AC8-D978-15592D1F4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3439" y="3425347"/>
            <a:ext cx="2817428" cy="19979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3756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94"/>
    </mc:Choice>
    <mc:Fallback xmlns="">
      <p:transition spd="slow" advTm="1689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FA3F2-E970-1CC1-4CEF-C86C76C8A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34236-E8DE-7789-4733-059A6620D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3" y="136869"/>
            <a:ext cx="8846773" cy="1354162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Verdana"/>
                <a:ea typeface="Verdana"/>
              </a:rPr>
              <a:t>Instructions: </a:t>
            </a:r>
            <a:br>
              <a:rPr lang="en-GB" sz="3200" b="1">
                <a:latin typeface="Verdana"/>
                <a:ea typeface="Verdana"/>
              </a:rPr>
            </a:br>
            <a:r>
              <a:rPr lang="en-GB" sz="3200" b="1">
                <a:latin typeface="Verdana"/>
                <a:ea typeface="Verdana"/>
              </a:rPr>
              <a:t>Cards for ‘online’ </a:t>
            </a:r>
            <a:r>
              <a:rPr lang="en-GB" sz="3200" b="1" dirty="0">
                <a:latin typeface="Verdana"/>
                <a:ea typeface="Verdana"/>
              </a:rPr>
              <a:t>activities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FA8A1-2C3F-C207-5FF5-BA3FC940F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420" y="1797948"/>
            <a:ext cx="7210136" cy="393530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en-GB" sz="1800" dirty="0">
                <a:latin typeface="Verdana"/>
                <a:ea typeface="Verdana"/>
              </a:rPr>
              <a:t>Use this PowerPoint file to save electronic versions of the cards for your online Diamond 9 activities:</a:t>
            </a:r>
          </a:p>
          <a:p>
            <a:pPr marL="514350" indent="-514350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sz="1600" dirty="0">
                <a:latin typeface="Verdana"/>
                <a:ea typeface="Verdana"/>
              </a:rPr>
              <a:t>Go to File/Save a Copy.</a:t>
            </a:r>
          </a:p>
          <a:p>
            <a:pPr marL="514350" indent="-514350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sz="1600" dirty="0">
                <a:latin typeface="Verdana"/>
                <a:ea typeface="Verdana"/>
              </a:rPr>
              <a:t>Select jpg format.</a:t>
            </a:r>
          </a:p>
          <a:p>
            <a:pPr marL="514350" indent="-514350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sz="1600" dirty="0">
                <a:latin typeface="Verdana"/>
                <a:ea typeface="Verdana"/>
              </a:rPr>
              <a:t>Select ‘just this one’ for slides 11-19 of this PowerPoint file.</a:t>
            </a:r>
          </a:p>
          <a:p>
            <a:pPr marL="514350" indent="-514350">
              <a:lnSpc>
                <a:spcPct val="120000"/>
              </a:lnSpc>
              <a:spcAft>
                <a:spcPts val="1200"/>
              </a:spcAft>
              <a:buAutoNum type="arabicPeriod"/>
            </a:pPr>
            <a:r>
              <a:rPr lang="en-GB" sz="1600" dirty="0">
                <a:latin typeface="Verdana"/>
                <a:ea typeface="Verdana"/>
              </a:rPr>
              <a:t>This will create 9 individual jpg image files (one for each Partnership Features jigsaw piece + a Blank Card).</a:t>
            </a:r>
          </a:p>
          <a:p>
            <a:pPr marL="514350" indent="-514350">
              <a:lnSpc>
                <a:spcPct val="120000"/>
              </a:lnSpc>
              <a:spcAft>
                <a:spcPts val="1200"/>
              </a:spcAft>
              <a:buAutoNum type="arabicPeriod"/>
            </a:pPr>
            <a:r>
              <a:rPr lang="en-GB" sz="1600" dirty="0">
                <a:latin typeface="Verdana"/>
                <a:ea typeface="Verdana"/>
              </a:rPr>
              <a:t>Upload these 9 images to an electronic white board (e.g. Padlet) which will allow colleagues to sort them into a Diamond 9 formation.</a:t>
            </a:r>
          </a:p>
        </p:txBody>
      </p:sp>
      <p:grpSp>
        <p:nvGrpSpPr>
          <p:cNvPr id="17" name="Group 16" descr="Image of Diamond 9 activity output">
            <a:extLst>
              <a:ext uri="{FF2B5EF4-FFF2-40B4-BE49-F238E27FC236}">
                <a16:creationId xmlns:a16="http://schemas.microsoft.com/office/drawing/2014/main" id="{2DA719FC-AF34-AA6A-2F44-16674C431939}"/>
              </a:ext>
            </a:extLst>
          </p:cNvPr>
          <p:cNvGrpSpPr/>
          <p:nvPr/>
        </p:nvGrpSpPr>
        <p:grpSpPr>
          <a:xfrm>
            <a:off x="8400256" y="1709208"/>
            <a:ext cx="3659298" cy="3932986"/>
            <a:chOff x="8620125" y="1165565"/>
            <a:chExt cx="3505206" cy="438629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072EC5D-2C5C-E42A-7CB1-BDAEC98A3DAC}"/>
                </a:ext>
              </a:extLst>
            </p:cNvPr>
            <p:cNvSpPr txBox="1"/>
            <p:nvPr/>
          </p:nvSpPr>
          <p:spPr>
            <a:xfrm>
              <a:off x="9479492" y="116556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1 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D61E231-9088-DA73-345C-599E72974821}"/>
                </a:ext>
              </a:extLst>
            </p:cNvPr>
            <p:cNvSpPr txBox="1"/>
            <p:nvPr/>
          </p:nvSpPr>
          <p:spPr>
            <a:xfrm>
              <a:off x="9915524" y="2079903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3</a:t>
              </a:r>
              <a:endParaRPr lang="en-US"/>
            </a:p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6F91CDE-0F41-12C1-E8DD-B3EB6EDFBC10}"/>
                </a:ext>
              </a:extLst>
            </p:cNvPr>
            <p:cNvSpPr txBox="1"/>
            <p:nvPr/>
          </p:nvSpPr>
          <p:spPr>
            <a:xfrm>
              <a:off x="8972550" y="207990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A032440-0FB0-BD3D-D631-301A482B7B41}"/>
                </a:ext>
              </a:extLst>
            </p:cNvPr>
            <p:cNvSpPr txBox="1"/>
            <p:nvPr/>
          </p:nvSpPr>
          <p:spPr>
            <a:xfrm>
              <a:off x="8982075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8E72E22-5BDC-450D-357C-24666EDED5A7}"/>
                </a:ext>
              </a:extLst>
            </p:cNvPr>
            <p:cNvSpPr txBox="1"/>
            <p:nvPr/>
          </p:nvSpPr>
          <p:spPr>
            <a:xfrm>
              <a:off x="9499600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>
                  <a:ea typeface="Calibri"/>
                  <a:cs typeface="Calibri"/>
                </a:rPr>
                <a:t>5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CB2EFF9-3719-D713-CC5C-DB5B8101E2A5}"/>
                </a:ext>
              </a:extLst>
            </p:cNvPr>
            <p:cNvSpPr txBox="1"/>
            <p:nvPr/>
          </p:nvSpPr>
          <p:spPr>
            <a:xfrm>
              <a:off x="8620125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47C58EA-37D8-01DC-1418-5A16713F70C2}"/>
                </a:ext>
              </a:extLst>
            </p:cNvPr>
            <p:cNvSpPr txBox="1"/>
            <p:nvPr/>
          </p:nvSpPr>
          <p:spPr>
            <a:xfrm>
              <a:off x="10368492" y="2981831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6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D3AE77F-77B6-22B1-23A4-10F07F9DDA89}"/>
                </a:ext>
              </a:extLst>
            </p:cNvPr>
            <p:cNvSpPr txBox="1"/>
            <p:nvPr/>
          </p:nvSpPr>
          <p:spPr>
            <a:xfrm>
              <a:off x="9492192" y="483103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9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8FBB3F9-34D2-6EB4-3216-3D0DC9B4033C}"/>
                </a:ext>
              </a:extLst>
            </p:cNvPr>
            <p:cNvSpPr txBox="1"/>
            <p:nvPr/>
          </p:nvSpPr>
          <p:spPr>
            <a:xfrm>
              <a:off x="9929283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AB240B45-D734-24A4-D0BA-779A4C4E5BD9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851" y="1295400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F837956-C09D-6E02-FC0A-E40BBA3BFE0B}"/>
                </a:ext>
              </a:extLst>
            </p:cNvPr>
            <p:cNvSpPr txBox="1"/>
            <p:nvPr/>
          </p:nvSpPr>
          <p:spPr>
            <a:xfrm>
              <a:off x="11329069" y="1382911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4FB554F-82C7-127B-78F4-07E23DEA028F}"/>
                </a:ext>
              </a:extLst>
            </p:cNvPr>
            <p:cNvSpPr txBox="1"/>
            <p:nvPr/>
          </p:nvSpPr>
          <p:spPr>
            <a:xfrm>
              <a:off x="11321565" y="5095183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9622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B9F7B-522D-9B0E-87F0-A6158CBA9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39145-32A7-5318-CDE0-2F4750F8AB6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Strategically planned</a:t>
            </a:r>
          </a:p>
        </p:txBody>
      </p:sp>
      <p:pic>
        <p:nvPicPr>
          <p:cNvPr id="9" name="Picture 8" descr="'Strategically planned' piece from Student Partnership Jigsaw within Scotland's Ambition for  Student Partnership resource">
            <a:extLst>
              <a:ext uri="{FF2B5EF4-FFF2-40B4-BE49-F238E27FC236}">
                <a16:creationId xmlns:a16="http://schemas.microsoft.com/office/drawing/2014/main" id="{B6307F02-C015-07DA-D4BA-65BFBCAD3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1" r="1718" b="2439"/>
          <a:stretch>
            <a:fillRect/>
          </a:stretch>
        </p:blipFill>
        <p:spPr>
          <a:xfrm>
            <a:off x="349520" y="1046637"/>
            <a:ext cx="6063687" cy="41466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3C37771-A27B-2E3F-929F-CDE8CE095C8D}"/>
              </a:ext>
            </a:extLst>
          </p:cNvPr>
          <p:cNvSpPr txBox="1"/>
          <p:nvPr/>
        </p:nvSpPr>
        <p:spPr>
          <a:xfrm>
            <a:off x="6514195" y="2459504"/>
            <a:ext cx="51426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Partnership is </a:t>
            </a:r>
            <a:r>
              <a:rPr lang="en-GB" sz="2400" b="1" dirty="0"/>
              <a:t>strategically planned</a:t>
            </a:r>
            <a:r>
              <a:rPr lang="en-GB" sz="2400" dirty="0"/>
              <a:t>, resourced, evaluated and enhanced at all levels of the institution. It is led by student officers and senior institutional managers and jointly owned and widely developed across the institution.</a:t>
            </a:r>
          </a:p>
        </p:txBody>
      </p:sp>
    </p:spTree>
    <p:extLst>
      <p:ext uri="{BB962C8B-B14F-4D97-AF65-F5344CB8AC3E}">
        <p14:creationId xmlns:p14="http://schemas.microsoft.com/office/powerpoint/2010/main" val="1711134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72CE3-E20F-A031-8292-30D49117F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615C2-EA45-6899-CE61-C29B12CE91F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Effective students’ association</a:t>
            </a:r>
          </a:p>
        </p:txBody>
      </p:sp>
      <p:pic>
        <p:nvPicPr>
          <p:cNvPr id="8" name="Picture 7" descr="'Effective students' association' piece from Student Partnership Jigsaw within Scotland's Ambition for  Student Partnership resource">
            <a:extLst>
              <a:ext uri="{FF2B5EF4-FFF2-40B4-BE49-F238E27FC236}">
                <a16:creationId xmlns:a16="http://schemas.microsoft.com/office/drawing/2014/main" id="{EC9F058D-865B-892F-CA97-F7ECAE9A0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5" r="-172" b="574"/>
          <a:stretch>
            <a:fillRect/>
          </a:stretch>
        </p:blipFill>
        <p:spPr>
          <a:xfrm>
            <a:off x="710341" y="624407"/>
            <a:ext cx="5104243" cy="51180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B23C99-DDE0-882E-1E1A-E86C5DAB3DA4}"/>
              </a:ext>
            </a:extLst>
          </p:cNvPr>
          <p:cNvSpPr txBox="1"/>
          <p:nvPr/>
        </p:nvSpPr>
        <p:spPr>
          <a:xfrm>
            <a:off x="6804876" y="2219804"/>
            <a:ext cx="467907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Partnership is underpinned by an </a:t>
            </a:r>
            <a:r>
              <a:rPr lang="en-GB" sz="2400" b="1" dirty="0"/>
              <a:t>effective students’ association</a:t>
            </a:r>
            <a:r>
              <a:rPr lang="en-GB" sz="2400" dirty="0"/>
              <a:t> with a robust, accountable and joined-up representative system, which is able to understand the complexity of the student experience and effectively influence decision making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897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4CA58-16B7-DC63-25AD-DF6B24B07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3CD1D-0A91-A47C-46DB-447DE0ECCA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Diversity of student voices</a:t>
            </a:r>
          </a:p>
        </p:txBody>
      </p:sp>
      <p:pic>
        <p:nvPicPr>
          <p:cNvPr id="8" name="Picture 7" descr="'Diversity of student voices' piece from Student Partnership Jigsaw within Scotland's Ambition for  Student Partnership resource">
            <a:extLst>
              <a:ext uri="{FF2B5EF4-FFF2-40B4-BE49-F238E27FC236}">
                <a16:creationId xmlns:a16="http://schemas.microsoft.com/office/drawing/2014/main" id="{F651244A-FC2C-2763-8179-1811F8450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" t="1268" r="1357" b="634"/>
          <a:stretch>
            <a:fillRect/>
          </a:stretch>
        </p:blipFill>
        <p:spPr>
          <a:xfrm>
            <a:off x="549723" y="662055"/>
            <a:ext cx="4586850" cy="49061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44C9E6-B674-A082-8C9F-F73ECF956B4A}"/>
              </a:ext>
            </a:extLst>
          </p:cNvPr>
          <p:cNvSpPr txBox="1"/>
          <p:nvPr/>
        </p:nvSpPr>
        <p:spPr>
          <a:xfrm>
            <a:off x="6440686" y="2204864"/>
            <a:ext cx="519766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Partnership values the </a:t>
            </a:r>
            <a:r>
              <a:rPr lang="en-GB" sz="2400" b="1" dirty="0"/>
              <a:t>diversity of student voices</a:t>
            </a:r>
            <a:r>
              <a:rPr lang="en-GB" sz="2400" dirty="0"/>
              <a:t>, their backgrounds and their lived experiences. All students who wish to should have the opportunity to participate fully and take on a partnership-level role, and opportunities exist for students to be involved at a level that suits them.</a:t>
            </a:r>
          </a:p>
        </p:txBody>
      </p:sp>
    </p:spTree>
    <p:extLst>
      <p:ext uri="{BB962C8B-B14F-4D97-AF65-F5344CB8AC3E}">
        <p14:creationId xmlns:p14="http://schemas.microsoft.com/office/powerpoint/2010/main" val="4148979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3C4EA-C5A5-1A88-F050-386E7F2CA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7661C-28F6-E4F6-9121-D26818942F2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Training and professional development</a:t>
            </a:r>
          </a:p>
        </p:txBody>
      </p:sp>
      <p:pic>
        <p:nvPicPr>
          <p:cNvPr id="8" name="Picture 7" descr="'Training and professional development' piece from Student Partnership Jigsaw within Scotland's Ambition for  Student Partnership resource">
            <a:extLst>
              <a:ext uri="{FF2B5EF4-FFF2-40B4-BE49-F238E27FC236}">
                <a16:creationId xmlns:a16="http://schemas.microsoft.com/office/drawing/2014/main" id="{3A575DAF-D52C-4B50-3AB1-3F9A84C0DC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2" t="1711" r="426" b="-1467"/>
          <a:stretch>
            <a:fillRect/>
          </a:stretch>
        </p:blipFill>
        <p:spPr>
          <a:xfrm>
            <a:off x="394916" y="972633"/>
            <a:ext cx="4836663" cy="43157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8C02FC1-8AEC-3A7F-9606-C6FD2D6B3DDE}"/>
              </a:ext>
            </a:extLst>
          </p:cNvPr>
          <p:cNvSpPr txBox="1"/>
          <p:nvPr/>
        </p:nvSpPr>
        <p:spPr>
          <a:xfrm>
            <a:off x="6174316" y="2020838"/>
            <a:ext cx="540932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Partnership requires a range of knowledge and skills, which are acquired through induction, </a:t>
            </a:r>
            <a:r>
              <a:rPr lang="en-GB" sz="2400" b="1" dirty="0"/>
              <a:t>training and professional development</a:t>
            </a:r>
            <a:r>
              <a:rPr lang="en-GB" sz="2400" dirty="0"/>
              <a:t>, enabling students and staff to carry out a multitude of roles within their student and professional lives.</a:t>
            </a:r>
          </a:p>
        </p:txBody>
      </p:sp>
    </p:spTree>
    <p:extLst>
      <p:ext uri="{BB962C8B-B14F-4D97-AF65-F5344CB8AC3E}">
        <p14:creationId xmlns:p14="http://schemas.microsoft.com/office/powerpoint/2010/main" val="68972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B37E2-FEF9-B298-F071-33BF4F0E1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FB433-706F-2B97-708A-1E45D8A2F9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Solution focused</a:t>
            </a:r>
          </a:p>
        </p:txBody>
      </p:sp>
      <p:pic>
        <p:nvPicPr>
          <p:cNvPr id="8" name="Picture 7" descr="'Solution focussed' piece from Student Partnership Jigsaw within Scotland's Ambition for  Student Partnership resource">
            <a:extLst>
              <a:ext uri="{FF2B5EF4-FFF2-40B4-BE49-F238E27FC236}">
                <a16:creationId xmlns:a16="http://schemas.microsoft.com/office/drawing/2014/main" id="{0AACF06F-6F82-F33B-0F86-3EE6A9FF3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" t="1550" r="1887" b="258"/>
          <a:stretch>
            <a:fillRect/>
          </a:stretch>
        </p:blipFill>
        <p:spPr>
          <a:xfrm>
            <a:off x="552662" y="1443832"/>
            <a:ext cx="5441757" cy="40235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F10A5DD-0BDB-FB0C-F12A-73235A358FD2}"/>
              </a:ext>
            </a:extLst>
          </p:cNvPr>
          <p:cNvSpPr txBox="1"/>
          <p:nvPr/>
        </p:nvSpPr>
        <p:spPr>
          <a:xfrm>
            <a:off x="6917926" y="2401433"/>
            <a:ext cx="459441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Partnership is </a:t>
            </a:r>
            <a:r>
              <a:rPr lang="en-GB" sz="2400" b="1" dirty="0"/>
              <a:t>solution focused</a:t>
            </a:r>
            <a:r>
              <a:rPr lang="en-GB" sz="2400" dirty="0"/>
              <a:t>. Together, students and staff collect, review and interpret evidence; identify priorities; and design solutions that address diverse student needs and meet institutional challenges.</a:t>
            </a:r>
          </a:p>
        </p:txBody>
      </p:sp>
    </p:spTree>
    <p:extLst>
      <p:ext uri="{BB962C8B-B14F-4D97-AF65-F5344CB8AC3E}">
        <p14:creationId xmlns:p14="http://schemas.microsoft.com/office/powerpoint/2010/main" val="2693072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135DF-415D-5F1A-32BC-6C58C76F1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BE35A-F1BC-2C76-360B-672B6A0754A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Genuine dialogue</a:t>
            </a:r>
          </a:p>
        </p:txBody>
      </p:sp>
      <p:pic>
        <p:nvPicPr>
          <p:cNvPr id="7" name="Picture 6" descr="'Genuine dialogue' piece from Student Partnership Jigsaw within Scotland's Ambition for  Student Partnership resource">
            <a:extLst>
              <a:ext uri="{FF2B5EF4-FFF2-40B4-BE49-F238E27FC236}">
                <a16:creationId xmlns:a16="http://schemas.microsoft.com/office/drawing/2014/main" id="{4198C977-DCD1-3C15-5795-0FC2779D8C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" t="961" r="58"/>
          <a:stretch>
            <a:fillRect/>
          </a:stretch>
        </p:blipFill>
        <p:spPr>
          <a:xfrm>
            <a:off x="373749" y="1277475"/>
            <a:ext cx="5724087" cy="43560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2440C7C-E466-7903-157C-DB5ECEE41E63}"/>
              </a:ext>
            </a:extLst>
          </p:cNvPr>
          <p:cNvSpPr txBox="1"/>
          <p:nvPr/>
        </p:nvSpPr>
        <p:spPr>
          <a:xfrm>
            <a:off x="6449194" y="2353671"/>
            <a:ext cx="502832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Partnership creates opportunities for </a:t>
            </a:r>
            <a:r>
              <a:rPr lang="en-GB" sz="2400" b="1" dirty="0"/>
              <a:t>genuine dialogue</a:t>
            </a:r>
            <a:r>
              <a:rPr lang="en-GB" sz="2400" dirty="0"/>
              <a:t> and requires a relationship between the institution, the students’ association and students, which values equally the contribution each brings. </a:t>
            </a:r>
          </a:p>
        </p:txBody>
      </p:sp>
    </p:spTree>
    <p:extLst>
      <p:ext uri="{BB962C8B-B14F-4D97-AF65-F5344CB8AC3E}">
        <p14:creationId xmlns:p14="http://schemas.microsoft.com/office/powerpoint/2010/main" val="3168082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B7788-3EC5-5F7C-CC6B-196E4FA3B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011B0-6FCF-ECAE-12CD-B70C15BB8F5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Recognition and reward</a:t>
            </a:r>
          </a:p>
        </p:txBody>
      </p:sp>
      <p:pic>
        <p:nvPicPr>
          <p:cNvPr id="8" name="Picture 7" descr="'Recognition and reward' piece from Student Partnership Jigsaw within Scotland's Ambition for  Student Partnership resource">
            <a:extLst>
              <a:ext uri="{FF2B5EF4-FFF2-40B4-BE49-F238E27FC236}">
                <a16:creationId xmlns:a16="http://schemas.microsoft.com/office/drawing/2014/main" id="{B3B4B69E-F496-10E8-027B-FF9E5BDEBB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" t="1483" r="1290" b="212"/>
          <a:stretch>
            <a:fillRect/>
          </a:stretch>
        </p:blipFill>
        <p:spPr>
          <a:xfrm>
            <a:off x="771559" y="800731"/>
            <a:ext cx="4758681" cy="490474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5F7414-451F-611D-958A-EDD65EC5AFEE}"/>
              </a:ext>
            </a:extLst>
          </p:cNvPr>
          <p:cNvSpPr txBox="1"/>
          <p:nvPr/>
        </p:nvSpPr>
        <p:spPr>
          <a:xfrm>
            <a:off x="6755904" y="2420888"/>
            <a:ext cx="459441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Partnership </a:t>
            </a:r>
            <a:r>
              <a:rPr lang="en-GB" sz="2400" b="1" dirty="0"/>
              <a:t>recognises and rewards students</a:t>
            </a:r>
            <a:r>
              <a:rPr lang="en-GB" sz="2400" dirty="0"/>
              <a:t> for the role that they play in student partnership and for the impact they have made on current and future students. </a:t>
            </a:r>
          </a:p>
        </p:txBody>
      </p:sp>
    </p:spTree>
    <p:extLst>
      <p:ext uri="{BB962C8B-B14F-4D97-AF65-F5344CB8AC3E}">
        <p14:creationId xmlns:p14="http://schemas.microsoft.com/office/powerpoint/2010/main" val="3043343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70687-67C3-C378-A8C2-5E394AFC9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EC25-2104-0C40-C7FA-2F8FB88D990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Communication of actions</a:t>
            </a:r>
          </a:p>
        </p:txBody>
      </p:sp>
      <p:pic>
        <p:nvPicPr>
          <p:cNvPr id="8" name="Picture 7" descr="'Communication of actions' piece from Student Partnership Jigsaw within Scotland's Ambition for  Student Partnership resource">
            <a:extLst>
              <a:ext uri="{FF2B5EF4-FFF2-40B4-BE49-F238E27FC236}">
                <a16:creationId xmlns:a16="http://schemas.microsoft.com/office/drawing/2014/main" id="{41BE0EEA-1A54-7E58-E231-7DED393ED6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3" b="1961"/>
          <a:stretch>
            <a:fillRect/>
          </a:stretch>
        </p:blipFill>
        <p:spPr>
          <a:xfrm>
            <a:off x="712416" y="672148"/>
            <a:ext cx="5473855" cy="47608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824CA4-BBAC-340D-B035-26845EA0840E}"/>
              </a:ext>
            </a:extLst>
          </p:cNvPr>
          <p:cNvSpPr txBox="1"/>
          <p:nvPr/>
        </p:nvSpPr>
        <p:spPr>
          <a:xfrm>
            <a:off x="6807607" y="2199450"/>
            <a:ext cx="466849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Partnership results in </a:t>
            </a:r>
            <a:r>
              <a:rPr lang="en-GB" sz="2400" b="1" dirty="0"/>
              <a:t>actions</a:t>
            </a:r>
            <a:r>
              <a:rPr lang="en-GB" sz="2400" dirty="0"/>
              <a:t> that are </a:t>
            </a:r>
            <a:r>
              <a:rPr lang="en-GB" sz="2400" b="1" dirty="0"/>
              <a:t>communicated </a:t>
            </a:r>
            <a:r>
              <a:rPr lang="en-GB" sz="2400" dirty="0"/>
              <a:t>with students in a way which allows them to feel confident that their views are taken seriously and result in change at a local and strategic level.</a:t>
            </a:r>
          </a:p>
        </p:txBody>
      </p:sp>
    </p:spTree>
    <p:extLst>
      <p:ext uri="{BB962C8B-B14F-4D97-AF65-F5344CB8AC3E}">
        <p14:creationId xmlns:p14="http://schemas.microsoft.com/office/powerpoint/2010/main" val="650790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181B5-6685-B0CC-3490-0CA77E44C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2A31-14F3-3F4F-A98F-81FB7743C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Blank card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363AAF-156B-BC92-48E7-A07AB7D645E3}"/>
              </a:ext>
            </a:extLst>
          </p:cNvPr>
          <p:cNvSpPr txBox="1"/>
          <p:nvPr/>
        </p:nvSpPr>
        <p:spPr>
          <a:xfrm>
            <a:off x="608658" y="1484784"/>
            <a:ext cx="11070141" cy="4247317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/>
              <a:t>A space to add your own ‘Feature’ of Student Partnership (if you wish):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2672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CF74D-DE0A-CBEF-A373-15D40F06B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FA097-484C-9135-DF98-5E0A2CA1A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Verdana"/>
                <a:ea typeface="Verdana"/>
              </a:rPr>
              <a:t>Accessing Core Resource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2AE9F-BA9F-A61B-30BD-9946C79A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4824"/>
            <a:ext cx="6926560" cy="4032448"/>
          </a:xfrm>
        </p:spPr>
        <p:txBody>
          <a:bodyPr/>
          <a:lstStyle/>
          <a:p>
            <a:r>
              <a:rPr lang="en-GB" sz="2400" dirty="0"/>
              <a:t>Hyperlink: </a:t>
            </a:r>
            <a:r>
              <a:rPr lang="en-GB" sz="24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Scotland’s Ambition for Student Partnership</a:t>
            </a:r>
            <a:endParaRPr lang="en-GB" sz="2400" dirty="0">
              <a:solidFill>
                <a:srgbClr val="0070C0"/>
              </a:solidFill>
            </a:endParaRPr>
          </a:p>
          <a:p>
            <a:endParaRPr lang="en-GB" sz="2400" dirty="0"/>
          </a:p>
          <a:p>
            <a:r>
              <a:rPr lang="en-GB" sz="2400" dirty="0"/>
              <a:t>QR code:</a:t>
            </a:r>
            <a:endParaRPr lang="en-GB" dirty="0"/>
          </a:p>
        </p:txBody>
      </p:sp>
      <p:pic>
        <p:nvPicPr>
          <p:cNvPr id="6" name="Picture 5" descr="QR code to access Scotland's Ambition for Student Partnership resource">
            <a:extLst>
              <a:ext uri="{FF2B5EF4-FFF2-40B4-BE49-F238E27FC236}">
                <a16:creationId xmlns:a16="http://schemas.microsoft.com/office/drawing/2014/main" id="{D3F19D2A-E0B1-D8D2-0073-60D76476DC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1624" y="3195112"/>
            <a:ext cx="1730134" cy="165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Image of sparqs Student Partnership Jigsaw from &#10;Scotland's Ambition for Student Partnership resource">
            <a:extLst>
              <a:ext uri="{FF2B5EF4-FFF2-40B4-BE49-F238E27FC236}">
                <a16:creationId xmlns:a16="http://schemas.microsoft.com/office/drawing/2014/main" id="{E0D52456-83CF-47F0-DB7D-06C06F4E34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2114" y="2204864"/>
            <a:ext cx="4396524" cy="31130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164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94"/>
    </mc:Choice>
    <mc:Fallback xmlns="">
      <p:transition spd="slow" advTm="1689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A6727-ED59-0A2F-BC19-0F3A0DC6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Verdana"/>
                <a:ea typeface="Verdana"/>
              </a:rPr>
              <a:t>Student Partnership Jigsaw</a:t>
            </a:r>
            <a:endParaRPr lang="en-GB" dirty="0"/>
          </a:p>
        </p:txBody>
      </p:sp>
      <p:pic>
        <p:nvPicPr>
          <p:cNvPr id="5" name="Picture 4" descr="Image of Student Partnership Jigsaw">
            <a:extLst>
              <a:ext uri="{FF2B5EF4-FFF2-40B4-BE49-F238E27FC236}">
                <a16:creationId xmlns:a16="http://schemas.microsoft.com/office/drawing/2014/main" id="{6E0ABF90-81B9-FA2A-37EA-349D9437DE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455" r="2904" b="7103"/>
          <a:stretch>
            <a:fillRect/>
          </a:stretch>
        </p:blipFill>
        <p:spPr>
          <a:xfrm>
            <a:off x="3287688" y="1340768"/>
            <a:ext cx="4608512" cy="44495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46531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68770-69AC-6AAB-62A5-598EBDDF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73761"/>
            <a:ext cx="10515600" cy="1325563"/>
          </a:xfrm>
        </p:spPr>
        <p:txBody>
          <a:bodyPr/>
          <a:lstStyle/>
          <a:p>
            <a:r>
              <a:rPr lang="en-GB" b="1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D4AE6-A504-1D7F-B09C-D70CA0776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89" y="1268760"/>
            <a:ext cx="7381872" cy="43732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Diamond 9 activities can be used to prompt ranking and discussion within small groups.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2000" dirty="0"/>
              <a:t>Activities are based around arranging 9 cards into a ‘Diamond 9’ shape with:</a:t>
            </a:r>
          </a:p>
          <a:p>
            <a:pPr lvl="1"/>
            <a:r>
              <a:rPr lang="en-GB" sz="2000" dirty="0"/>
              <a:t>Most important at top.</a:t>
            </a:r>
          </a:p>
          <a:p>
            <a:pPr lvl="1"/>
            <a:r>
              <a:rPr lang="en-GB" sz="2000" dirty="0"/>
              <a:t>Least important at bottom.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2000" dirty="0"/>
              <a:t>Can be used for variety of purposes, for example:</a:t>
            </a:r>
          </a:p>
          <a:p>
            <a:pPr lvl="1"/>
            <a:r>
              <a:rPr lang="en-GB" sz="2000" dirty="0"/>
              <a:t>Identifying priorities for future enhancement.</a:t>
            </a:r>
          </a:p>
          <a:p>
            <a:pPr lvl="1"/>
            <a:r>
              <a:rPr lang="en-GB" sz="2000" dirty="0"/>
              <a:t>Celebrating examples of good practice.</a:t>
            </a:r>
          </a:p>
          <a:p>
            <a:pPr lvl="1"/>
            <a:r>
              <a:rPr lang="en-GB" sz="2000" dirty="0"/>
              <a:t>Identifying and unpacking differences between staff and students (see slide 6 for example). </a:t>
            </a:r>
          </a:p>
          <a:p>
            <a:pPr marL="0" indent="0">
              <a:buNone/>
            </a:pPr>
            <a:endParaRPr lang="en-GB" sz="2000" dirty="0"/>
          </a:p>
        </p:txBody>
      </p:sp>
      <p:grpSp>
        <p:nvGrpSpPr>
          <p:cNvPr id="13" name="Group 12" descr="Image of Diamond 9 activity output">
            <a:extLst>
              <a:ext uri="{FF2B5EF4-FFF2-40B4-BE49-F238E27FC236}">
                <a16:creationId xmlns:a16="http://schemas.microsoft.com/office/drawing/2014/main" id="{432A3286-EEAD-E198-D5A4-E577A7AA736C}"/>
              </a:ext>
            </a:extLst>
          </p:cNvPr>
          <p:cNvGrpSpPr/>
          <p:nvPr/>
        </p:nvGrpSpPr>
        <p:grpSpPr>
          <a:xfrm>
            <a:off x="8400256" y="1825625"/>
            <a:ext cx="3505206" cy="3816425"/>
            <a:chOff x="8400256" y="1825625"/>
            <a:chExt cx="3505206" cy="4256299"/>
          </a:xfrm>
        </p:grpSpPr>
        <p:sp>
          <p:nvSpPr>
            <p:cNvPr id="15" name="TextBox 3">
              <a:extLst>
                <a:ext uri="{FF2B5EF4-FFF2-40B4-BE49-F238E27FC236}">
                  <a16:creationId xmlns:a16="http://schemas.microsoft.com/office/drawing/2014/main" id="{B7D05720-A017-23A4-10E7-66C0F50FC97F}"/>
                </a:ext>
              </a:extLst>
            </p:cNvPr>
            <p:cNvSpPr txBox="1"/>
            <p:nvPr/>
          </p:nvSpPr>
          <p:spPr>
            <a:xfrm>
              <a:off x="9238456" y="182562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1 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/>
            </a:p>
          </p:txBody>
        </p:sp>
        <p:sp>
          <p:nvSpPr>
            <p:cNvPr id="18" name="TextBox 4">
              <a:extLst>
                <a:ext uri="{FF2B5EF4-FFF2-40B4-BE49-F238E27FC236}">
                  <a16:creationId xmlns:a16="http://schemas.microsoft.com/office/drawing/2014/main" id="{F3C7974E-B240-1AED-835A-D1504DF5BE5F}"/>
                </a:ext>
              </a:extLst>
            </p:cNvPr>
            <p:cNvSpPr txBox="1"/>
            <p:nvPr/>
          </p:nvSpPr>
          <p:spPr>
            <a:xfrm>
              <a:off x="9695655" y="2610128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3</a:t>
              </a:r>
              <a:endParaRPr lang="en-GB" dirty="0"/>
            </a:p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19" name="TextBox 5">
              <a:extLst>
                <a:ext uri="{FF2B5EF4-FFF2-40B4-BE49-F238E27FC236}">
                  <a16:creationId xmlns:a16="http://schemas.microsoft.com/office/drawing/2014/main" id="{4BB265DB-A7FB-E3D1-07FA-8AEFA5885CFB}"/>
                </a:ext>
              </a:extLst>
            </p:cNvPr>
            <p:cNvSpPr txBox="1"/>
            <p:nvPr/>
          </p:nvSpPr>
          <p:spPr>
            <a:xfrm>
              <a:off x="8752681" y="2610128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20" name="TextBox 6">
              <a:extLst>
                <a:ext uri="{FF2B5EF4-FFF2-40B4-BE49-F238E27FC236}">
                  <a16:creationId xmlns:a16="http://schemas.microsoft.com/office/drawing/2014/main" id="{EF5208F0-F075-77FB-FCB0-D8A98958BC87}"/>
                </a:ext>
              </a:extLst>
            </p:cNvPr>
            <p:cNvSpPr txBox="1"/>
            <p:nvPr/>
          </p:nvSpPr>
          <p:spPr>
            <a:xfrm>
              <a:off x="8762206" y="4404872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1" name="TextBox 7">
              <a:extLst>
                <a:ext uri="{FF2B5EF4-FFF2-40B4-BE49-F238E27FC236}">
                  <a16:creationId xmlns:a16="http://schemas.microsoft.com/office/drawing/2014/main" id="{462B76EA-06A1-81FC-42FA-2F1BC8EA052E}"/>
                </a:ext>
              </a:extLst>
            </p:cNvPr>
            <p:cNvSpPr txBox="1"/>
            <p:nvPr/>
          </p:nvSpPr>
          <p:spPr>
            <a:xfrm>
              <a:off x="9343231" y="350750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5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2" name="TextBox 8">
              <a:extLst>
                <a:ext uri="{FF2B5EF4-FFF2-40B4-BE49-F238E27FC236}">
                  <a16:creationId xmlns:a16="http://schemas.microsoft.com/office/drawing/2014/main" id="{311D93FA-DC54-1CBB-224C-128766721C4E}"/>
                </a:ext>
              </a:extLst>
            </p:cNvPr>
            <p:cNvSpPr txBox="1"/>
            <p:nvPr/>
          </p:nvSpPr>
          <p:spPr>
            <a:xfrm>
              <a:off x="8400256" y="350750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3" name="TextBox 9">
              <a:extLst>
                <a:ext uri="{FF2B5EF4-FFF2-40B4-BE49-F238E27FC236}">
                  <a16:creationId xmlns:a16="http://schemas.microsoft.com/office/drawing/2014/main" id="{9C6DAC9C-909D-E406-4A92-997F0FCD4FC4}"/>
                </a:ext>
              </a:extLst>
            </p:cNvPr>
            <p:cNvSpPr txBox="1"/>
            <p:nvPr/>
          </p:nvSpPr>
          <p:spPr>
            <a:xfrm>
              <a:off x="10286206" y="348845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6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4" name="TextBox 10">
              <a:extLst>
                <a:ext uri="{FF2B5EF4-FFF2-40B4-BE49-F238E27FC236}">
                  <a16:creationId xmlns:a16="http://schemas.microsoft.com/office/drawing/2014/main" id="{4B6C7C79-1CB5-C8CD-9D87-5C54F0FB1861}"/>
                </a:ext>
              </a:extLst>
            </p:cNvPr>
            <p:cNvSpPr txBox="1"/>
            <p:nvPr/>
          </p:nvSpPr>
          <p:spPr>
            <a:xfrm>
              <a:off x="9314656" y="530224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9</a:t>
              </a:r>
              <a:endParaRPr lang="en-US"/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25" name="TextBox 11">
              <a:extLst>
                <a:ext uri="{FF2B5EF4-FFF2-40B4-BE49-F238E27FC236}">
                  <a16:creationId xmlns:a16="http://schemas.microsoft.com/office/drawing/2014/main" id="{1E745CDE-083B-9C9D-7EF0-86A0A5B81047}"/>
                </a:ext>
              </a:extLst>
            </p:cNvPr>
            <p:cNvSpPr txBox="1"/>
            <p:nvPr/>
          </p:nvSpPr>
          <p:spPr>
            <a:xfrm>
              <a:off x="9762331" y="4404872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80F7501D-363C-78C9-EE99-9AEBBE08ED80}"/>
                </a:ext>
              </a:extLst>
            </p:cNvPr>
            <p:cNvCxnSpPr>
              <a:cxnSpLocks/>
            </p:cNvCxnSpPr>
            <p:nvPr/>
          </p:nvCxnSpPr>
          <p:spPr>
            <a:xfrm>
              <a:off x="11152982" y="1825625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27" name="TextBox 15">
              <a:extLst>
                <a:ext uri="{FF2B5EF4-FFF2-40B4-BE49-F238E27FC236}">
                  <a16:creationId xmlns:a16="http://schemas.microsoft.com/office/drawing/2014/main" id="{069311C8-69E5-EF88-7249-7134F997142A}"/>
                </a:ext>
              </a:extLst>
            </p:cNvPr>
            <p:cNvSpPr txBox="1"/>
            <p:nvPr/>
          </p:nvSpPr>
          <p:spPr>
            <a:xfrm>
              <a:off x="11109200" y="1913136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28" name="TextBox 16">
              <a:extLst>
                <a:ext uri="{FF2B5EF4-FFF2-40B4-BE49-F238E27FC236}">
                  <a16:creationId xmlns:a16="http://schemas.microsoft.com/office/drawing/2014/main" id="{0179A153-FD47-FA61-6F57-9D6907E3E166}"/>
                </a:ext>
              </a:extLst>
            </p:cNvPr>
            <p:cNvSpPr txBox="1"/>
            <p:nvPr/>
          </p:nvSpPr>
          <p:spPr>
            <a:xfrm>
              <a:off x="11101696" y="5625408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5918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F6B8D-742E-0EC6-CEA8-10F8FCD0E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3" y="136869"/>
            <a:ext cx="8846773" cy="1354162"/>
          </a:xfrm>
        </p:spPr>
        <p:txBody>
          <a:bodyPr/>
          <a:lstStyle/>
          <a:p>
            <a:r>
              <a:rPr lang="en-GB" b="1" dirty="0">
                <a:latin typeface="Verdana"/>
                <a:ea typeface="Verdana"/>
              </a:rPr>
              <a:t>Instructions: </a:t>
            </a:r>
            <a:r>
              <a:rPr lang="en-GB" b="1">
                <a:latin typeface="Verdana"/>
                <a:ea typeface="Verdana"/>
              </a:rPr>
              <a:t>Diamond</a:t>
            </a:r>
            <a:r>
              <a:rPr lang="en-GB" b="1" dirty="0">
                <a:latin typeface="Verdana"/>
                <a:ea typeface="Verdana"/>
              </a:rPr>
              <a:t> 9 activity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DEF8B-E956-E8CF-ACBD-4FD7349F7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53" y="1491031"/>
            <a:ext cx="7229473" cy="444182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dirty="0"/>
              <a:t>Work in small groups.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dirty="0"/>
              <a:t>Nominate the following roles and tasks:</a:t>
            </a:r>
          </a:p>
          <a:p>
            <a:pPr marL="914400" lvl="1" indent="-376238">
              <a:spcAft>
                <a:spcPts val="1200"/>
              </a:spcAft>
              <a:buFont typeface="+mj-lt"/>
              <a:buAutoNum type="alphaLcParenR"/>
            </a:pPr>
            <a:r>
              <a:rPr lang="en-GB" dirty="0"/>
              <a:t>Timekeeper: keep group to time.</a:t>
            </a:r>
          </a:p>
          <a:p>
            <a:pPr marL="914400" lvl="1" indent="-376238">
              <a:spcAft>
                <a:spcPts val="1200"/>
              </a:spcAft>
              <a:buFont typeface="+mj-lt"/>
              <a:buAutoNum type="alphaLcParenR"/>
            </a:pPr>
            <a:r>
              <a:rPr lang="en-GB" dirty="0"/>
              <a:t>Scribe: write down key discussion points. </a:t>
            </a:r>
          </a:p>
          <a:p>
            <a:pPr marL="914400" lvl="1" indent="-376238">
              <a:spcAft>
                <a:spcPts val="1200"/>
              </a:spcAft>
              <a:buFont typeface="+mj-lt"/>
              <a:buAutoNum type="alphaLcParenR"/>
            </a:pPr>
            <a:r>
              <a:rPr lang="en-GB" dirty="0"/>
              <a:t>Spokesperson: feed back verbally to wider group. 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dirty="0"/>
              <a:t>Ensure that everyone’s voice is heard.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tabLst>
                <a:tab pos="981075" algn="l"/>
              </a:tabLst>
            </a:pPr>
            <a:r>
              <a:rPr lang="en-GB" dirty="0"/>
              <a:t>Discuss, rank and arrange your 9 cards into the ‘Diamond 9’ shape shown.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dirty="0"/>
              <a:t>The blank card is intentional – your group can add your own category to this if desired.</a:t>
            </a:r>
          </a:p>
        </p:txBody>
      </p:sp>
      <p:grpSp>
        <p:nvGrpSpPr>
          <p:cNvPr id="4" name="Group 3" descr="Image of Diamond 9 activity output">
            <a:extLst>
              <a:ext uri="{FF2B5EF4-FFF2-40B4-BE49-F238E27FC236}">
                <a16:creationId xmlns:a16="http://schemas.microsoft.com/office/drawing/2014/main" id="{82F30329-5D07-848A-06E4-5489EC74A313}"/>
              </a:ext>
            </a:extLst>
          </p:cNvPr>
          <p:cNvGrpSpPr/>
          <p:nvPr/>
        </p:nvGrpSpPr>
        <p:grpSpPr>
          <a:xfrm>
            <a:off x="8087641" y="1796317"/>
            <a:ext cx="3505206" cy="3816425"/>
            <a:chOff x="8400256" y="1825625"/>
            <a:chExt cx="3505206" cy="4256299"/>
          </a:xfrm>
        </p:grpSpPr>
        <p:sp>
          <p:nvSpPr>
            <p:cNvPr id="5" name="TextBox 3">
              <a:extLst>
                <a:ext uri="{FF2B5EF4-FFF2-40B4-BE49-F238E27FC236}">
                  <a16:creationId xmlns:a16="http://schemas.microsoft.com/office/drawing/2014/main" id="{FC9831D2-3333-6F66-41D7-50788BC70260}"/>
                </a:ext>
              </a:extLst>
            </p:cNvPr>
            <p:cNvSpPr txBox="1"/>
            <p:nvPr/>
          </p:nvSpPr>
          <p:spPr>
            <a:xfrm>
              <a:off x="9238456" y="182562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1 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/>
            </a:p>
          </p:txBody>
        </p:sp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9F0E8C86-C49D-B6B9-3564-639F8B959365}"/>
                </a:ext>
              </a:extLst>
            </p:cNvPr>
            <p:cNvSpPr txBox="1"/>
            <p:nvPr/>
          </p:nvSpPr>
          <p:spPr>
            <a:xfrm>
              <a:off x="9695655" y="2610128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3</a:t>
              </a:r>
              <a:endParaRPr lang="en-GB" dirty="0"/>
            </a:p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7" name="TextBox 5">
              <a:extLst>
                <a:ext uri="{FF2B5EF4-FFF2-40B4-BE49-F238E27FC236}">
                  <a16:creationId xmlns:a16="http://schemas.microsoft.com/office/drawing/2014/main" id="{C2DD78C3-07C1-54E2-F619-C953B80E3915}"/>
                </a:ext>
              </a:extLst>
            </p:cNvPr>
            <p:cNvSpPr txBox="1"/>
            <p:nvPr/>
          </p:nvSpPr>
          <p:spPr>
            <a:xfrm>
              <a:off x="8752681" y="2610128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8" name="TextBox 6">
              <a:extLst>
                <a:ext uri="{FF2B5EF4-FFF2-40B4-BE49-F238E27FC236}">
                  <a16:creationId xmlns:a16="http://schemas.microsoft.com/office/drawing/2014/main" id="{7AB1B8D9-325B-69E0-5195-48D84291C1A9}"/>
                </a:ext>
              </a:extLst>
            </p:cNvPr>
            <p:cNvSpPr txBox="1"/>
            <p:nvPr/>
          </p:nvSpPr>
          <p:spPr>
            <a:xfrm>
              <a:off x="8762206" y="4404872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A9745C23-BA45-838A-8D64-D0C08D736A6A}"/>
                </a:ext>
              </a:extLst>
            </p:cNvPr>
            <p:cNvSpPr txBox="1"/>
            <p:nvPr/>
          </p:nvSpPr>
          <p:spPr>
            <a:xfrm>
              <a:off x="9343231" y="350750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5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761D4381-3164-DB1B-EC30-33C49CF0D3A2}"/>
                </a:ext>
              </a:extLst>
            </p:cNvPr>
            <p:cNvSpPr txBox="1"/>
            <p:nvPr/>
          </p:nvSpPr>
          <p:spPr>
            <a:xfrm>
              <a:off x="8400256" y="350750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1" name="TextBox 9">
              <a:extLst>
                <a:ext uri="{FF2B5EF4-FFF2-40B4-BE49-F238E27FC236}">
                  <a16:creationId xmlns:a16="http://schemas.microsoft.com/office/drawing/2014/main" id="{ADBBB7AD-AE47-1EF3-769E-7340A3146D72}"/>
                </a:ext>
              </a:extLst>
            </p:cNvPr>
            <p:cNvSpPr txBox="1"/>
            <p:nvPr/>
          </p:nvSpPr>
          <p:spPr>
            <a:xfrm>
              <a:off x="10286206" y="348845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6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2" name="TextBox 10">
              <a:extLst>
                <a:ext uri="{FF2B5EF4-FFF2-40B4-BE49-F238E27FC236}">
                  <a16:creationId xmlns:a16="http://schemas.microsoft.com/office/drawing/2014/main" id="{48E0B104-CD8D-9460-DEF6-FBEDFE4F5A65}"/>
                </a:ext>
              </a:extLst>
            </p:cNvPr>
            <p:cNvSpPr txBox="1"/>
            <p:nvPr/>
          </p:nvSpPr>
          <p:spPr>
            <a:xfrm>
              <a:off x="9314656" y="530224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9</a:t>
              </a:r>
              <a:endParaRPr lang="en-US"/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13" name="TextBox 11">
              <a:extLst>
                <a:ext uri="{FF2B5EF4-FFF2-40B4-BE49-F238E27FC236}">
                  <a16:creationId xmlns:a16="http://schemas.microsoft.com/office/drawing/2014/main" id="{B08191C6-55BE-74DB-225E-3E6E3929EBA8}"/>
                </a:ext>
              </a:extLst>
            </p:cNvPr>
            <p:cNvSpPr txBox="1"/>
            <p:nvPr/>
          </p:nvSpPr>
          <p:spPr>
            <a:xfrm>
              <a:off x="9762331" y="4404872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59AEF8BE-10E3-3D4E-6A64-7AB5FAF6BCB1}"/>
                </a:ext>
              </a:extLst>
            </p:cNvPr>
            <p:cNvCxnSpPr>
              <a:cxnSpLocks/>
            </p:cNvCxnSpPr>
            <p:nvPr/>
          </p:nvCxnSpPr>
          <p:spPr>
            <a:xfrm>
              <a:off x="11152982" y="1825625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15" name="TextBox 15">
              <a:extLst>
                <a:ext uri="{FF2B5EF4-FFF2-40B4-BE49-F238E27FC236}">
                  <a16:creationId xmlns:a16="http://schemas.microsoft.com/office/drawing/2014/main" id="{6104ECA6-0251-52C6-3ECA-487174577C3E}"/>
                </a:ext>
              </a:extLst>
            </p:cNvPr>
            <p:cNvSpPr txBox="1"/>
            <p:nvPr/>
          </p:nvSpPr>
          <p:spPr>
            <a:xfrm>
              <a:off x="11109200" y="1913136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16" name="TextBox 16">
              <a:extLst>
                <a:ext uri="{FF2B5EF4-FFF2-40B4-BE49-F238E27FC236}">
                  <a16:creationId xmlns:a16="http://schemas.microsoft.com/office/drawing/2014/main" id="{76867D40-09EF-FF8A-300B-E8AD5F82F079}"/>
                </a:ext>
              </a:extLst>
            </p:cNvPr>
            <p:cNvSpPr txBox="1"/>
            <p:nvPr/>
          </p:nvSpPr>
          <p:spPr>
            <a:xfrm>
              <a:off x="11101696" y="5625408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6734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014F3-65E0-A806-3F4B-5EF6D9D1E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1DEF4-7549-4053-D606-FF01D20D4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/>
              <a:t>One example activity: Part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21F13-B9C7-53E9-CAE2-B95DF1F12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412776"/>
            <a:ext cx="7396160" cy="445620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>
                <a:latin typeface="Verdana"/>
                <a:ea typeface="Verdana"/>
              </a:rPr>
              <a:t>Purpose:</a:t>
            </a:r>
            <a:r>
              <a:rPr lang="en-GB" sz="2000" dirty="0">
                <a:latin typeface="Verdana"/>
                <a:ea typeface="Verdana"/>
              </a:rPr>
              <a:t> </a:t>
            </a:r>
            <a:r>
              <a:rPr lang="en-GB" sz="2000" b="1" dirty="0">
                <a:latin typeface="Verdana"/>
                <a:ea typeface="Verdana"/>
              </a:rPr>
              <a:t>To identify, compare, and discuss student and staff opinions around student partnership initiatives at your institution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2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/>
              <a:t>Plenary: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Outline the overall purpose of the session.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Explain instructions for undertaking a Diamond 9 activity.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/>
              <a:t>Round 1:</a:t>
            </a:r>
            <a:r>
              <a:rPr lang="en-GB" sz="2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Divide into small groups (3-4) of </a:t>
            </a:r>
            <a:r>
              <a:rPr lang="en-GB" sz="1800" u="sng" dirty="0"/>
              <a:t>either</a:t>
            </a:r>
            <a:r>
              <a:rPr lang="en-GB" sz="1800" dirty="0"/>
              <a:t> students </a:t>
            </a:r>
            <a:r>
              <a:rPr lang="en-GB" sz="1800" u="sng" dirty="0"/>
              <a:t>or</a:t>
            </a:r>
            <a:r>
              <a:rPr lang="en-GB" sz="1800" dirty="0"/>
              <a:t> staff.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Complete Diamond 9 activity.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Record this on a </a:t>
            </a:r>
            <a:r>
              <a:rPr lang="en-GB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Diamond 9 recording sheet</a:t>
            </a:r>
            <a:r>
              <a:rPr lang="en-GB" sz="18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050" dirty="0"/>
          </a:p>
        </p:txBody>
      </p:sp>
      <p:grpSp>
        <p:nvGrpSpPr>
          <p:cNvPr id="4" name="Group 3" descr="Image of Diamond 9 activity output">
            <a:extLst>
              <a:ext uri="{FF2B5EF4-FFF2-40B4-BE49-F238E27FC236}">
                <a16:creationId xmlns:a16="http://schemas.microsoft.com/office/drawing/2014/main" id="{CFEA8675-F84B-1A1E-41B5-3215B3C31098}"/>
              </a:ext>
            </a:extLst>
          </p:cNvPr>
          <p:cNvGrpSpPr/>
          <p:nvPr/>
        </p:nvGrpSpPr>
        <p:grpSpPr>
          <a:xfrm>
            <a:off x="8400256" y="1698462"/>
            <a:ext cx="3505206" cy="3943588"/>
            <a:chOff x="8400256" y="1683805"/>
            <a:chExt cx="3505206" cy="4398119"/>
          </a:xfrm>
        </p:grpSpPr>
        <p:sp>
          <p:nvSpPr>
            <p:cNvPr id="5" name="TextBox 3">
              <a:extLst>
                <a:ext uri="{FF2B5EF4-FFF2-40B4-BE49-F238E27FC236}">
                  <a16:creationId xmlns:a16="http://schemas.microsoft.com/office/drawing/2014/main" id="{A8E65594-4239-B849-9DF1-719EE08FC63F}"/>
                </a:ext>
              </a:extLst>
            </p:cNvPr>
            <p:cNvSpPr txBox="1"/>
            <p:nvPr/>
          </p:nvSpPr>
          <p:spPr>
            <a:xfrm>
              <a:off x="9281309" y="168380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/>
                <a:t>1 </a:t>
              </a:r>
              <a:endParaRPr lang="en-GB" dirty="0">
                <a:ea typeface="Calibri"/>
                <a:cs typeface="Calibri"/>
              </a:endParaRPr>
            </a:p>
            <a:p>
              <a:pPr algn="ctr"/>
              <a:endParaRPr lang="en-GB" dirty="0"/>
            </a:p>
          </p:txBody>
        </p:sp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AE98C61F-80D7-43F8-DFA3-D9A41A60F578}"/>
                </a:ext>
              </a:extLst>
            </p:cNvPr>
            <p:cNvSpPr txBox="1"/>
            <p:nvPr/>
          </p:nvSpPr>
          <p:spPr>
            <a:xfrm>
              <a:off x="9695655" y="2610128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3</a:t>
              </a:r>
              <a:endParaRPr lang="en-GB" dirty="0"/>
            </a:p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7" name="TextBox 5">
              <a:extLst>
                <a:ext uri="{FF2B5EF4-FFF2-40B4-BE49-F238E27FC236}">
                  <a16:creationId xmlns:a16="http://schemas.microsoft.com/office/drawing/2014/main" id="{AB678F2E-2835-10EF-E5B9-EBC37E739BE2}"/>
                </a:ext>
              </a:extLst>
            </p:cNvPr>
            <p:cNvSpPr txBox="1"/>
            <p:nvPr/>
          </p:nvSpPr>
          <p:spPr>
            <a:xfrm>
              <a:off x="8752681" y="2610128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8" name="TextBox 6">
              <a:extLst>
                <a:ext uri="{FF2B5EF4-FFF2-40B4-BE49-F238E27FC236}">
                  <a16:creationId xmlns:a16="http://schemas.microsoft.com/office/drawing/2014/main" id="{E05BCF9D-C035-BB94-677E-D31CA15E946E}"/>
                </a:ext>
              </a:extLst>
            </p:cNvPr>
            <p:cNvSpPr txBox="1"/>
            <p:nvPr/>
          </p:nvSpPr>
          <p:spPr>
            <a:xfrm>
              <a:off x="8762206" y="4404872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3A1D57DE-4949-1383-F41E-58901B313061}"/>
                </a:ext>
              </a:extLst>
            </p:cNvPr>
            <p:cNvSpPr txBox="1"/>
            <p:nvPr/>
          </p:nvSpPr>
          <p:spPr>
            <a:xfrm>
              <a:off x="9343231" y="350750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5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181D1C62-3056-58DC-27F3-18B9233727D0}"/>
                </a:ext>
              </a:extLst>
            </p:cNvPr>
            <p:cNvSpPr txBox="1"/>
            <p:nvPr/>
          </p:nvSpPr>
          <p:spPr>
            <a:xfrm>
              <a:off x="8400256" y="350750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1" name="TextBox 9">
              <a:extLst>
                <a:ext uri="{FF2B5EF4-FFF2-40B4-BE49-F238E27FC236}">
                  <a16:creationId xmlns:a16="http://schemas.microsoft.com/office/drawing/2014/main" id="{453ED7C6-F838-4922-09E6-3F4AED104B4D}"/>
                </a:ext>
              </a:extLst>
            </p:cNvPr>
            <p:cNvSpPr txBox="1"/>
            <p:nvPr/>
          </p:nvSpPr>
          <p:spPr>
            <a:xfrm>
              <a:off x="10286206" y="348845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6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2" name="TextBox 10">
              <a:extLst>
                <a:ext uri="{FF2B5EF4-FFF2-40B4-BE49-F238E27FC236}">
                  <a16:creationId xmlns:a16="http://schemas.microsoft.com/office/drawing/2014/main" id="{280F6061-2C1C-1D9B-B5B5-8576E739827D}"/>
                </a:ext>
              </a:extLst>
            </p:cNvPr>
            <p:cNvSpPr txBox="1"/>
            <p:nvPr/>
          </p:nvSpPr>
          <p:spPr>
            <a:xfrm>
              <a:off x="9314656" y="530224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9</a:t>
              </a:r>
              <a:endParaRPr lang="en-US"/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14" name="TextBox 11">
              <a:extLst>
                <a:ext uri="{FF2B5EF4-FFF2-40B4-BE49-F238E27FC236}">
                  <a16:creationId xmlns:a16="http://schemas.microsoft.com/office/drawing/2014/main" id="{EA7B9385-D712-1EFB-069A-0DC7E872EFB3}"/>
                </a:ext>
              </a:extLst>
            </p:cNvPr>
            <p:cNvSpPr txBox="1"/>
            <p:nvPr/>
          </p:nvSpPr>
          <p:spPr>
            <a:xfrm>
              <a:off x="9762331" y="4404872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E9B4ABE3-217F-C263-0928-14929A467DC7}"/>
                </a:ext>
              </a:extLst>
            </p:cNvPr>
            <p:cNvCxnSpPr>
              <a:cxnSpLocks/>
            </p:cNvCxnSpPr>
            <p:nvPr/>
          </p:nvCxnSpPr>
          <p:spPr>
            <a:xfrm>
              <a:off x="11152982" y="1825625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17" name="TextBox 15">
              <a:extLst>
                <a:ext uri="{FF2B5EF4-FFF2-40B4-BE49-F238E27FC236}">
                  <a16:creationId xmlns:a16="http://schemas.microsoft.com/office/drawing/2014/main" id="{EEA00F62-9B63-CD32-9926-46C32A3DB097}"/>
                </a:ext>
              </a:extLst>
            </p:cNvPr>
            <p:cNvSpPr txBox="1"/>
            <p:nvPr/>
          </p:nvSpPr>
          <p:spPr>
            <a:xfrm>
              <a:off x="11109200" y="1913136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29" name="TextBox 16">
              <a:extLst>
                <a:ext uri="{FF2B5EF4-FFF2-40B4-BE49-F238E27FC236}">
                  <a16:creationId xmlns:a16="http://schemas.microsoft.com/office/drawing/2014/main" id="{47531F3D-D64C-9728-2171-DE249190F273}"/>
                </a:ext>
              </a:extLst>
            </p:cNvPr>
            <p:cNvSpPr txBox="1"/>
            <p:nvPr/>
          </p:nvSpPr>
          <p:spPr>
            <a:xfrm>
              <a:off x="11101696" y="5625408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CEE216D-DE3F-FA9D-89CA-ACC659A56F86}"/>
              </a:ext>
            </a:extLst>
          </p:cNvPr>
          <p:cNvSpPr txBox="1"/>
          <p:nvPr/>
        </p:nvSpPr>
        <p:spPr>
          <a:xfrm>
            <a:off x="3196244" y="6182876"/>
            <a:ext cx="61184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i="1" dirty="0"/>
              <a:t>This activity is continued on slide 6</a:t>
            </a:r>
          </a:p>
        </p:txBody>
      </p:sp>
    </p:spTree>
    <p:extLst>
      <p:ext uri="{BB962C8B-B14F-4D97-AF65-F5344CB8AC3E}">
        <p14:creationId xmlns:p14="http://schemas.microsoft.com/office/powerpoint/2010/main" val="3418331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A7F79-E7BA-1E52-CFA2-469AA368E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447B7-C80E-346A-07D9-40B7A31E9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/>
              <a:t>One example activity: Part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14BFC-AE95-842A-AFC3-71C9DD465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268760"/>
            <a:ext cx="7139717" cy="455529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/>
              <a:t>Round 2:</a:t>
            </a:r>
            <a:r>
              <a:rPr lang="en-GB" sz="2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Ask 1 or 2 members of each group to rotate to another group.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Staff should move to a student group, and vice versa.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Groups should now include a mixture of students and staff.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dirty="0">
                <a:latin typeface="Verdana"/>
                <a:ea typeface="Verdana"/>
              </a:rPr>
              <a:t>Repeat the Diamond 9 activity, revising the original Diamond 9 (if appropriate) in response to group discussion.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Record this on a new </a:t>
            </a:r>
            <a:r>
              <a:rPr lang="en-GB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Diamond 9 recording sheet</a:t>
            </a:r>
            <a:r>
              <a:rPr lang="en-GB" sz="18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05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/>
              <a:t>Plenary:</a:t>
            </a:r>
            <a:r>
              <a:rPr lang="en-GB" sz="2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>
                <a:latin typeface="Verdana"/>
                <a:ea typeface="Verdana"/>
              </a:rPr>
              <a:t>Feed back to wider group: Any changes made to Diamond 9 and key related discussion points.</a:t>
            </a:r>
          </a:p>
        </p:txBody>
      </p:sp>
      <p:grpSp>
        <p:nvGrpSpPr>
          <p:cNvPr id="4" name="Group 3" descr="Image of Diamond 9 activity output">
            <a:extLst>
              <a:ext uri="{FF2B5EF4-FFF2-40B4-BE49-F238E27FC236}">
                <a16:creationId xmlns:a16="http://schemas.microsoft.com/office/drawing/2014/main" id="{B3DB03DB-C84D-A084-16D3-5176C1592702}"/>
              </a:ext>
            </a:extLst>
          </p:cNvPr>
          <p:cNvGrpSpPr/>
          <p:nvPr/>
        </p:nvGrpSpPr>
        <p:grpSpPr>
          <a:xfrm>
            <a:off x="8400256" y="1825625"/>
            <a:ext cx="3505206" cy="3816425"/>
            <a:chOff x="8400256" y="1825625"/>
            <a:chExt cx="3505206" cy="4256299"/>
          </a:xfrm>
        </p:grpSpPr>
        <p:sp>
          <p:nvSpPr>
            <p:cNvPr id="5" name="TextBox 3">
              <a:extLst>
                <a:ext uri="{FF2B5EF4-FFF2-40B4-BE49-F238E27FC236}">
                  <a16:creationId xmlns:a16="http://schemas.microsoft.com/office/drawing/2014/main" id="{906D6EFF-5EC1-1C26-1FF6-F5655149BB4B}"/>
                </a:ext>
              </a:extLst>
            </p:cNvPr>
            <p:cNvSpPr txBox="1"/>
            <p:nvPr/>
          </p:nvSpPr>
          <p:spPr>
            <a:xfrm>
              <a:off x="9238456" y="182562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1 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/>
            </a:p>
          </p:txBody>
        </p:sp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ED4133C0-B40F-8FD7-08EB-599DBF9117AD}"/>
                </a:ext>
              </a:extLst>
            </p:cNvPr>
            <p:cNvSpPr txBox="1"/>
            <p:nvPr/>
          </p:nvSpPr>
          <p:spPr>
            <a:xfrm>
              <a:off x="9695655" y="2610128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3</a:t>
              </a:r>
              <a:endParaRPr lang="en-GB" dirty="0"/>
            </a:p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7" name="TextBox 5">
              <a:extLst>
                <a:ext uri="{FF2B5EF4-FFF2-40B4-BE49-F238E27FC236}">
                  <a16:creationId xmlns:a16="http://schemas.microsoft.com/office/drawing/2014/main" id="{39A9E022-8ACB-F3CB-C695-05387945C6FF}"/>
                </a:ext>
              </a:extLst>
            </p:cNvPr>
            <p:cNvSpPr txBox="1"/>
            <p:nvPr/>
          </p:nvSpPr>
          <p:spPr>
            <a:xfrm>
              <a:off x="8752681" y="2610128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8" name="TextBox 6">
              <a:extLst>
                <a:ext uri="{FF2B5EF4-FFF2-40B4-BE49-F238E27FC236}">
                  <a16:creationId xmlns:a16="http://schemas.microsoft.com/office/drawing/2014/main" id="{456B1784-EB7F-94B4-683E-E52AC136ECCF}"/>
                </a:ext>
              </a:extLst>
            </p:cNvPr>
            <p:cNvSpPr txBox="1"/>
            <p:nvPr/>
          </p:nvSpPr>
          <p:spPr>
            <a:xfrm>
              <a:off x="8762206" y="4404872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15176419-5F0C-D35A-46FF-9744F3CC85C2}"/>
                </a:ext>
              </a:extLst>
            </p:cNvPr>
            <p:cNvSpPr txBox="1"/>
            <p:nvPr/>
          </p:nvSpPr>
          <p:spPr>
            <a:xfrm>
              <a:off x="9343231" y="350750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5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6FEAA310-4FC3-28EE-B6C2-F819B4C82FCB}"/>
                </a:ext>
              </a:extLst>
            </p:cNvPr>
            <p:cNvSpPr txBox="1"/>
            <p:nvPr/>
          </p:nvSpPr>
          <p:spPr>
            <a:xfrm>
              <a:off x="8400256" y="350750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1" name="TextBox 9">
              <a:extLst>
                <a:ext uri="{FF2B5EF4-FFF2-40B4-BE49-F238E27FC236}">
                  <a16:creationId xmlns:a16="http://schemas.microsoft.com/office/drawing/2014/main" id="{1B519C43-976C-BCDE-FC18-D6612035674A}"/>
                </a:ext>
              </a:extLst>
            </p:cNvPr>
            <p:cNvSpPr txBox="1"/>
            <p:nvPr/>
          </p:nvSpPr>
          <p:spPr>
            <a:xfrm>
              <a:off x="10286206" y="348845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6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2" name="TextBox 10">
              <a:extLst>
                <a:ext uri="{FF2B5EF4-FFF2-40B4-BE49-F238E27FC236}">
                  <a16:creationId xmlns:a16="http://schemas.microsoft.com/office/drawing/2014/main" id="{85DBA7B2-CACF-E963-59A1-4113F159F83F}"/>
                </a:ext>
              </a:extLst>
            </p:cNvPr>
            <p:cNvSpPr txBox="1"/>
            <p:nvPr/>
          </p:nvSpPr>
          <p:spPr>
            <a:xfrm>
              <a:off x="9314656" y="530224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9</a:t>
              </a:r>
              <a:endParaRPr lang="en-US"/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14" name="TextBox 11">
              <a:extLst>
                <a:ext uri="{FF2B5EF4-FFF2-40B4-BE49-F238E27FC236}">
                  <a16:creationId xmlns:a16="http://schemas.microsoft.com/office/drawing/2014/main" id="{BDB9B820-CD98-DD72-35FE-9D803367CA4E}"/>
                </a:ext>
              </a:extLst>
            </p:cNvPr>
            <p:cNvSpPr txBox="1"/>
            <p:nvPr/>
          </p:nvSpPr>
          <p:spPr>
            <a:xfrm>
              <a:off x="9762331" y="4404872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946A57F9-CCE1-002A-874E-D7320158E146}"/>
                </a:ext>
              </a:extLst>
            </p:cNvPr>
            <p:cNvCxnSpPr>
              <a:cxnSpLocks/>
            </p:cNvCxnSpPr>
            <p:nvPr/>
          </p:nvCxnSpPr>
          <p:spPr>
            <a:xfrm>
              <a:off x="11152982" y="1825625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17" name="TextBox 15">
              <a:extLst>
                <a:ext uri="{FF2B5EF4-FFF2-40B4-BE49-F238E27FC236}">
                  <a16:creationId xmlns:a16="http://schemas.microsoft.com/office/drawing/2014/main" id="{1F98D392-1910-FFB5-266F-BEB18C391D7C}"/>
                </a:ext>
              </a:extLst>
            </p:cNvPr>
            <p:cNvSpPr txBox="1"/>
            <p:nvPr/>
          </p:nvSpPr>
          <p:spPr>
            <a:xfrm>
              <a:off x="11109200" y="1913136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29" name="TextBox 16">
              <a:extLst>
                <a:ext uri="{FF2B5EF4-FFF2-40B4-BE49-F238E27FC236}">
                  <a16:creationId xmlns:a16="http://schemas.microsoft.com/office/drawing/2014/main" id="{A404DE1F-85A5-9362-2DB8-EF905E79E33D}"/>
                </a:ext>
              </a:extLst>
            </p:cNvPr>
            <p:cNvSpPr txBox="1"/>
            <p:nvPr/>
          </p:nvSpPr>
          <p:spPr>
            <a:xfrm>
              <a:off x="11101696" y="5625408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4023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3E9D5F-CDF7-E350-5C39-1671139E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564904"/>
            <a:ext cx="10363200" cy="1362075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</a:pPr>
            <a:r>
              <a:rPr lang="en-GB" cap="none" dirty="0"/>
              <a:t>Diamond 9 cards</a:t>
            </a:r>
            <a:br>
              <a:rPr lang="en-GB" cap="none" dirty="0"/>
            </a:br>
            <a:r>
              <a:rPr lang="en-GB" sz="3100" b="0" cap="none" dirty="0"/>
              <a:t>(for ‘on campus’ or ‘online’ activities)</a:t>
            </a:r>
            <a:br>
              <a:rPr lang="en-GB" sz="3100" cap="none" dirty="0"/>
            </a:b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3534554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F6B8D-742E-0EC6-CEA8-10F8FCD0E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3" y="136869"/>
            <a:ext cx="8846773" cy="1354162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Verdana"/>
                <a:ea typeface="Verdana"/>
              </a:rPr>
              <a:t>Instructions: </a:t>
            </a:r>
            <a:br>
              <a:rPr lang="en-GB" sz="3200" b="1" dirty="0">
                <a:latin typeface="Verdana"/>
                <a:ea typeface="Verdana"/>
              </a:rPr>
            </a:br>
            <a:r>
              <a:rPr lang="en-GB" sz="3200" b="1" dirty="0">
                <a:latin typeface="Verdana"/>
                <a:ea typeface="Verdana"/>
              </a:rPr>
              <a:t>Cards for ‘on campus’ activities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DEF8B-E956-E8CF-ACBD-4FD7349F7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420" y="1797948"/>
            <a:ext cx="7210136" cy="344699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sz="2400" dirty="0">
                <a:latin typeface="Verdana"/>
                <a:ea typeface="Verdana"/>
              </a:rPr>
              <a:t>Use this PowerPoint file to print off A5 sized cards for Diamond 9 activities: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dirty="0">
                <a:latin typeface="Verdana"/>
                <a:ea typeface="Verdana"/>
              </a:rPr>
              <a:t>Load plain card into your printer.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dirty="0">
                <a:latin typeface="Verdana"/>
                <a:ea typeface="Verdana"/>
              </a:rPr>
              <a:t>Go to File/Print and then select 2 slides handout (2 slides per page).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dirty="0">
                <a:latin typeface="Verdana"/>
                <a:ea typeface="Verdana"/>
              </a:rPr>
              <a:t>Select slides 11-19.</a:t>
            </a: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en-GB" sz="2000" dirty="0">
                <a:latin typeface="Verdana"/>
                <a:ea typeface="Verdana"/>
              </a:rPr>
              <a:t>Cut your printouts into individual cards for use within your activities.</a:t>
            </a:r>
          </a:p>
        </p:txBody>
      </p:sp>
      <p:grpSp>
        <p:nvGrpSpPr>
          <p:cNvPr id="17" name="Group 16" descr="Image of Diamond 9 activity output">
            <a:extLst>
              <a:ext uri="{FF2B5EF4-FFF2-40B4-BE49-F238E27FC236}">
                <a16:creationId xmlns:a16="http://schemas.microsoft.com/office/drawing/2014/main" id="{7C2FDABF-44D3-A534-1834-0EC7224203C5}"/>
              </a:ext>
            </a:extLst>
          </p:cNvPr>
          <p:cNvGrpSpPr/>
          <p:nvPr/>
        </p:nvGrpSpPr>
        <p:grpSpPr>
          <a:xfrm>
            <a:off x="8400256" y="1709208"/>
            <a:ext cx="3659298" cy="3932986"/>
            <a:chOff x="8620125" y="1165565"/>
            <a:chExt cx="3505206" cy="438629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982263D-E185-F464-5DBA-6B026A583546}"/>
                </a:ext>
              </a:extLst>
            </p:cNvPr>
            <p:cNvSpPr txBox="1"/>
            <p:nvPr/>
          </p:nvSpPr>
          <p:spPr>
            <a:xfrm>
              <a:off x="9479492" y="116556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1 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C36156C-0DFD-E075-3674-099D44057F1E}"/>
                </a:ext>
              </a:extLst>
            </p:cNvPr>
            <p:cNvSpPr txBox="1"/>
            <p:nvPr/>
          </p:nvSpPr>
          <p:spPr>
            <a:xfrm>
              <a:off x="9915524" y="2079903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3</a:t>
              </a:r>
              <a:endParaRPr lang="en-US"/>
            </a:p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95DF9EB-EEC6-A11D-92EC-D0874C814B67}"/>
                </a:ext>
              </a:extLst>
            </p:cNvPr>
            <p:cNvSpPr txBox="1"/>
            <p:nvPr/>
          </p:nvSpPr>
          <p:spPr>
            <a:xfrm>
              <a:off x="8972550" y="207990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622E51F-1417-F058-6E54-54E9DCF7B79F}"/>
                </a:ext>
              </a:extLst>
            </p:cNvPr>
            <p:cNvSpPr txBox="1"/>
            <p:nvPr/>
          </p:nvSpPr>
          <p:spPr>
            <a:xfrm>
              <a:off x="8982075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3C21A28-0C77-34B3-8CB0-17BDC4704C68}"/>
                </a:ext>
              </a:extLst>
            </p:cNvPr>
            <p:cNvSpPr txBox="1"/>
            <p:nvPr/>
          </p:nvSpPr>
          <p:spPr>
            <a:xfrm>
              <a:off x="9499600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>
                  <a:ea typeface="Calibri"/>
                  <a:cs typeface="Calibri"/>
                </a:rPr>
                <a:t>5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626F74D-EE10-64F0-D4AE-F5CAD81C809B}"/>
                </a:ext>
              </a:extLst>
            </p:cNvPr>
            <p:cNvSpPr txBox="1"/>
            <p:nvPr/>
          </p:nvSpPr>
          <p:spPr>
            <a:xfrm>
              <a:off x="8620125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C7C7EA-A684-EBDD-ED2C-C0258A558B08}"/>
                </a:ext>
              </a:extLst>
            </p:cNvPr>
            <p:cNvSpPr txBox="1"/>
            <p:nvPr/>
          </p:nvSpPr>
          <p:spPr>
            <a:xfrm>
              <a:off x="10368492" y="2981831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6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FF99C1C-98AB-3BB6-CABE-7D096578161E}"/>
                </a:ext>
              </a:extLst>
            </p:cNvPr>
            <p:cNvSpPr txBox="1"/>
            <p:nvPr/>
          </p:nvSpPr>
          <p:spPr>
            <a:xfrm>
              <a:off x="9492192" y="483103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9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FD9B4C9-7577-AFA8-D3ED-6B97E5EE41F2}"/>
                </a:ext>
              </a:extLst>
            </p:cNvPr>
            <p:cNvSpPr txBox="1"/>
            <p:nvPr/>
          </p:nvSpPr>
          <p:spPr>
            <a:xfrm>
              <a:off x="9929283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929BD24-DAF6-C896-36F9-5AE74E010BD0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851" y="1295400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BDA4D9-93C7-C966-22C8-8DC43C7F4B99}"/>
                </a:ext>
              </a:extLst>
            </p:cNvPr>
            <p:cNvSpPr txBox="1"/>
            <p:nvPr/>
          </p:nvSpPr>
          <p:spPr>
            <a:xfrm>
              <a:off x="11329069" y="1382911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6B7F445-CA72-1C69-A61D-56AAF2DE2CE4}"/>
                </a:ext>
              </a:extLst>
            </p:cNvPr>
            <p:cNvSpPr txBox="1"/>
            <p:nvPr/>
          </p:nvSpPr>
          <p:spPr>
            <a:xfrm>
              <a:off x="11321565" y="5095183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6532955"/>
      </p:ext>
    </p:extLst>
  </p:cSld>
  <p:clrMapOvr>
    <a:masterClrMapping/>
  </p:clrMapOvr>
</p:sld>
</file>

<file path=ppt/theme/theme1.xml><?xml version="1.0" encoding="utf-8"?>
<a:theme xmlns:a="http://schemas.openxmlformats.org/drawingml/2006/main" name="sparqs presentation with twitter &amp; hashtag 2014">
  <a:themeElements>
    <a:clrScheme name="Ali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00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3C0BD22-BB71-4F19-A360-E275A0C1F174}" vid="{40075263-FC70-4B12-BECD-844F41EAF27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3549f6-3aab-4190-a067-0227ebd26dab">
      <Terms xmlns="http://schemas.microsoft.com/office/infopath/2007/PartnerControls"/>
    </lcf76f155ced4ddcb4097134ff3c332f>
    <TaxCatchAll xmlns="c1158d64-766e-4388-ae3b-f932bbafec4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0B635BDBB4CC42982669AADB8696A4" ma:contentTypeVersion="16" ma:contentTypeDescription="Create a new document." ma:contentTypeScope="" ma:versionID="5a194a087151af155ac56d244d11f714">
  <xsd:schema xmlns:xsd="http://www.w3.org/2001/XMLSchema" xmlns:xs="http://www.w3.org/2001/XMLSchema" xmlns:p="http://schemas.microsoft.com/office/2006/metadata/properties" xmlns:ns2="2c3549f6-3aab-4190-a067-0227ebd26dab" xmlns:ns3="c1158d64-766e-4388-ae3b-f932bbafec4d" targetNamespace="http://schemas.microsoft.com/office/2006/metadata/properties" ma:root="true" ma:fieldsID="95eed2c7b3d317750aead8d411aebe58" ns2:_="" ns3:_="">
    <xsd:import namespace="2c3549f6-3aab-4190-a067-0227ebd26dab"/>
    <xsd:import namespace="c1158d64-766e-4388-ae3b-f932bbafec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3549f6-3aab-4190-a067-0227ebd26d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5f8c900-64ea-494e-a851-ad0b890b80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158d64-766e-4388-ae3b-f932bbafec4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e8ae215-310c-4455-830b-30050dee9467}" ma:internalName="TaxCatchAll" ma:showField="CatchAllData" ma:web="c1158d64-766e-4388-ae3b-f932bbafec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EB00D4-950E-4157-96DA-EFE35BAF3AD2}">
  <ds:schemaRefs>
    <ds:schemaRef ds:uri="http://schemas.openxmlformats.org/package/2006/metadata/core-properties"/>
    <ds:schemaRef ds:uri="http://schemas.microsoft.com/office/2006/metadata/properties"/>
    <ds:schemaRef ds:uri="c1158d64-766e-4388-ae3b-f932bbafec4d"/>
    <ds:schemaRef ds:uri="http://schemas.microsoft.com/office/infopath/2007/PartnerControls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2c3549f6-3aab-4190-a067-0227ebd26dab"/>
  </ds:schemaRefs>
</ds:datastoreItem>
</file>

<file path=customXml/itemProps2.xml><?xml version="1.0" encoding="utf-8"?>
<ds:datastoreItem xmlns:ds="http://schemas.openxmlformats.org/officeDocument/2006/customXml" ds:itemID="{6AA444AC-D119-4FC4-86CC-2B267ED1D0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268998-D093-4BA1-80CD-003FC5ED12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3549f6-3aab-4190-a067-0227ebd26dab"/>
    <ds:schemaRef ds:uri="c1158d64-766e-4388-ae3b-f932bbafe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sparqs presentation template without any social media info</Template>
  <TotalTime>0</TotalTime>
  <Words>966</Words>
  <Application>Microsoft Office PowerPoint</Application>
  <PresentationFormat>Widescreen</PresentationFormat>
  <Paragraphs>166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Arial</vt:lpstr>
      <vt:lpstr>Calibri</vt:lpstr>
      <vt:lpstr>Verdana</vt:lpstr>
      <vt:lpstr>sparqs presentation with twitter &amp; hashtag 2014</vt:lpstr>
      <vt:lpstr>Scotland’s Ambition for  Student Partnership</vt:lpstr>
      <vt:lpstr>Accessing Core Resource</vt:lpstr>
      <vt:lpstr>Student Partnership Jigsaw</vt:lpstr>
      <vt:lpstr>Overview</vt:lpstr>
      <vt:lpstr>Instructions: Diamond 9 activity</vt:lpstr>
      <vt:lpstr>One example activity: Part 1</vt:lpstr>
      <vt:lpstr>One example activity: Part 2</vt:lpstr>
      <vt:lpstr>Diamond 9 cards (for ‘on campus’ or ‘online’ activities) </vt:lpstr>
      <vt:lpstr>Instructions:  Cards for ‘on campus’ activities</vt:lpstr>
      <vt:lpstr>Instructions:  Cards for ‘online’ activities</vt:lpstr>
      <vt:lpstr>Strategically planned</vt:lpstr>
      <vt:lpstr>Effective students’ association</vt:lpstr>
      <vt:lpstr>Diversity of student voices</vt:lpstr>
      <vt:lpstr>Training and professional development</vt:lpstr>
      <vt:lpstr>Solution focused</vt:lpstr>
      <vt:lpstr>Genuine dialogue</vt:lpstr>
      <vt:lpstr>Recognition and reward</vt:lpstr>
      <vt:lpstr>Communication of actions</vt:lpstr>
      <vt:lpstr>Blank card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Scotland’s Ambition for  Student Partnership</dc:title>
  <dc:creator>Catriona Bell</dc:creator>
  <cp:lastModifiedBy>Catriona Bell</cp:lastModifiedBy>
  <cp:revision>356</cp:revision>
  <dcterms:created xsi:type="dcterms:W3CDTF">2025-04-02T15:26:53Z</dcterms:created>
  <dcterms:modified xsi:type="dcterms:W3CDTF">2026-04-10T14:15:09Z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0x0101002F0B635BDBB4CC42982669AADB8696A4</vt:lpwstr>
  </property>
  <property fmtid="{D5CDD505-2E9C-101B-9397-08002B2CF9AE}" pid="3" name="Order">
    <vt:r8>2360800</vt:r8>
  </property>
  <property fmtid="{D5CDD505-2E9C-101B-9397-08002B2CF9AE}" pid="4" name="MediaServiceImageTags">
    <vt:lpwstr/>
  </property>
</Properties>
</file>